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5" r:id="rId7"/>
    <p:sldId id="264" r:id="rId8"/>
    <p:sldId id="263" r:id="rId9"/>
    <p:sldId id="267" r:id="rId10"/>
    <p:sldId id="266" r:id="rId11"/>
    <p:sldId id="26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0000">
              <a:srgbClr val="FFEFD1">
                <a:alpha val="2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90BB-BBE7-4E15-A9C5-07FC8FED61B9}" type="datetimeFigureOut">
              <a:rPr lang="pt-BR" smtClean="0"/>
              <a:pPr/>
              <a:t>27/7/2008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0E2A-AA1E-4685-B546-53221198D4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348" y="1142984"/>
            <a:ext cx="7160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Gloucester MT Extra Condensed" pitchFamily="18" charset="0"/>
              </a:rPr>
              <a:t>INTRODUÇÃO A TEORIA DAS INCERTEZAS</a:t>
            </a:r>
            <a:endParaRPr lang="pt-BR" sz="4400" dirty="0">
              <a:latin typeface="Gloucester MT Extra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4043372" cy="44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87004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3933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0" y="500042"/>
            <a:ext cx="492919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Desilusões:</a:t>
            </a:r>
          </a:p>
          <a:p>
            <a:endParaRPr lang="pt-BR" dirty="0"/>
          </a:p>
          <a:p>
            <a:r>
              <a:rPr lang="pt-BR" sz="2400" b="1" dirty="0" smtClean="0">
                <a:solidFill>
                  <a:schemeClr val="bg1"/>
                </a:solidFill>
              </a:rPr>
              <a:t>Quando desejamos saber o </a:t>
            </a:r>
            <a:r>
              <a:rPr lang="pt-BR" sz="2400" b="1" u="sng" dirty="0" smtClean="0">
                <a:solidFill>
                  <a:schemeClr val="bg1"/>
                </a:solidFill>
              </a:rPr>
              <a:t>valor verdadeiro</a:t>
            </a:r>
            <a:r>
              <a:rPr lang="pt-BR" sz="2400" b="1" dirty="0" smtClean="0">
                <a:solidFill>
                  <a:schemeClr val="bg1"/>
                </a:solidFill>
              </a:rPr>
              <a:t> de uma grandeza física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devemos estar cientes que na realidade ela jamais será conhecida. 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Do mesmo modo, se desejamos saber o </a:t>
            </a:r>
            <a:r>
              <a:rPr lang="pt-BR" sz="2400" b="1" u="sng" dirty="0" smtClean="0">
                <a:solidFill>
                  <a:schemeClr val="bg1"/>
                </a:solidFill>
              </a:rPr>
              <a:t>erro</a:t>
            </a:r>
            <a:r>
              <a:rPr lang="pt-BR" sz="2400" b="1" dirty="0" smtClean="0">
                <a:solidFill>
                  <a:schemeClr val="bg1"/>
                </a:solidFill>
              </a:rPr>
              <a:t> desta medida devemos estar conscientes que sendo esta a diferença entre o </a:t>
            </a:r>
            <a:r>
              <a:rPr lang="pt-BR" sz="2400" b="1" u="sng" dirty="0" smtClean="0">
                <a:solidFill>
                  <a:schemeClr val="bg1"/>
                </a:solidFill>
              </a:rPr>
              <a:t>valor verdadeiro</a:t>
            </a:r>
            <a:r>
              <a:rPr lang="pt-BR" sz="2400" b="1" dirty="0" smtClean="0">
                <a:solidFill>
                  <a:schemeClr val="bg1"/>
                </a:solidFill>
              </a:rPr>
              <a:t> com o </a:t>
            </a:r>
            <a:r>
              <a:rPr lang="pt-BR" sz="2400" b="1" u="sng" dirty="0" smtClean="0">
                <a:solidFill>
                  <a:schemeClr val="bg1"/>
                </a:solidFill>
              </a:rPr>
              <a:t>valor experimental</a:t>
            </a:r>
            <a:r>
              <a:rPr lang="pt-BR" sz="2400" b="1" dirty="0" smtClean="0">
                <a:solidFill>
                  <a:schemeClr val="bg1"/>
                </a:solidFill>
              </a:rPr>
              <a:t>  obtido então também este </a:t>
            </a:r>
            <a:r>
              <a:rPr lang="pt-BR" sz="2400" b="1" u="sng" dirty="0" smtClean="0">
                <a:solidFill>
                  <a:schemeClr val="bg1"/>
                </a:solidFill>
              </a:rPr>
              <a:t>erro</a:t>
            </a:r>
            <a:r>
              <a:rPr lang="pt-BR" sz="2400" b="1" dirty="0" smtClean="0">
                <a:solidFill>
                  <a:schemeClr val="bg1"/>
                </a:solidFill>
              </a:rPr>
              <a:t> será um valor sempre desconhecido.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42860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Ao se realizar experiências para se determinar o valor da grandeza em questão,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devido a </a:t>
            </a:r>
            <a:r>
              <a:rPr lang="pt-BR" b="1" u="sng" dirty="0" smtClean="0">
                <a:solidFill>
                  <a:schemeClr val="bg1"/>
                </a:solidFill>
              </a:rPr>
              <a:t>erros aleatórios</a:t>
            </a:r>
            <a:r>
              <a:rPr lang="pt-BR" b="1" dirty="0" smtClean="0">
                <a:solidFill>
                  <a:schemeClr val="bg1"/>
                </a:solidFill>
              </a:rPr>
              <a:t> e </a:t>
            </a:r>
            <a:r>
              <a:rPr lang="pt-BR" b="1" u="sng" dirty="0" smtClean="0">
                <a:solidFill>
                  <a:schemeClr val="bg1"/>
                </a:solidFill>
              </a:rPr>
              <a:t>sistemáticos</a:t>
            </a:r>
            <a:r>
              <a:rPr lang="pt-BR" b="1" dirty="0" smtClean="0">
                <a:solidFill>
                  <a:schemeClr val="bg1"/>
                </a:solidFill>
              </a:rPr>
              <a:t> cometidos no processo de medição o que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vamos obter é apenas o </a:t>
            </a:r>
            <a:r>
              <a:rPr lang="pt-BR" b="1" u="sng" dirty="0" smtClean="0">
                <a:solidFill>
                  <a:schemeClr val="bg1"/>
                </a:solidFill>
              </a:rPr>
              <a:t>melhor valor</a:t>
            </a:r>
            <a:r>
              <a:rPr lang="pt-BR" b="1" dirty="0" smtClean="0">
                <a:solidFill>
                  <a:schemeClr val="bg1"/>
                </a:solidFill>
              </a:rPr>
              <a:t> desta grandeza ou o seu </a:t>
            </a:r>
            <a:r>
              <a:rPr lang="pt-BR" b="1" u="sng" dirty="0" smtClean="0">
                <a:solidFill>
                  <a:schemeClr val="bg1"/>
                </a:solidFill>
              </a:rPr>
              <a:t>valor experimental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7158" y="4786322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</a:rPr>
              <a:t>Ao realizarmos uma medida o que podemos estimar é apenas a </a:t>
            </a:r>
            <a:r>
              <a:rPr lang="pt-BR" sz="3600" b="1" u="sng" dirty="0" smtClean="0">
                <a:solidFill>
                  <a:schemeClr val="bg1"/>
                </a:solidFill>
              </a:rPr>
              <a:t>incerteza</a:t>
            </a:r>
            <a:r>
              <a:rPr lang="pt-BR" sz="3200" b="1" dirty="0" smtClean="0">
                <a:solidFill>
                  <a:schemeClr val="bg1"/>
                </a:solidFill>
              </a:rPr>
              <a:t> do valor do </a:t>
            </a:r>
            <a:r>
              <a:rPr lang="pt-BR" sz="3200" b="1" u="sng" dirty="0" smtClean="0">
                <a:solidFill>
                  <a:schemeClr val="bg1"/>
                </a:solidFill>
              </a:rPr>
              <a:t>erro</a:t>
            </a:r>
            <a:r>
              <a:rPr lang="pt-BR" sz="32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21642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571480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Há casos excepcionais em que podemos </a:t>
            </a:r>
            <a:r>
              <a:rPr lang="pt-BR" sz="2000" u="sng" dirty="0" smtClean="0"/>
              <a:t>eleger</a:t>
            </a:r>
            <a:r>
              <a:rPr lang="pt-BR" sz="2000" dirty="0" smtClean="0"/>
              <a:t> um valor para uma grandeza física  como sendo o </a:t>
            </a:r>
            <a:r>
              <a:rPr lang="pt-BR" sz="2000" u="sng" dirty="0" smtClean="0"/>
              <a:t>valor  verdadeiro</a:t>
            </a:r>
            <a:r>
              <a:rPr lang="pt-BR" sz="2000" dirty="0" smtClean="0"/>
              <a:t>  e neste caso o </a:t>
            </a:r>
            <a:r>
              <a:rPr lang="pt-BR" sz="2000" u="sng" dirty="0" smtClean="0"/>
              <a:t>erro</a:t>
            </a:r>
            <a:r>
              <a:rPr lang="pt-BR" sz="2000" dirty="0" smtClean="0"/>
              <a:t> será conhecido </a:t>
            </a:r>
            <a:r>
              <a:rPr lang="pt-BR" sz="2000" u="sng" dirty="0" smtClean="0"/>
              <a:t>exatamente</a:t>
            </a:r>
            <a:r>
              <a:rPr lang="pt-BR" sz="2000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sz="2000" dirty="0" smtClean="0"/>
              <a:t>Como exemplo temos a velocidade da luz que recentemente foi estabelecida em 299.792.458 m/s e assim ela deixou o status de grandeza física experimental.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Já no século XIX o metro padrão, depois de muita controvérsia, ficou definido como a distância entra duas marcas arbitrariamente feitas numa barra de metal de platina-irídio. Esta mesma arbitrariedade também ocorre com o exemplar do </a:t>
            </a:r>
            <a:r>
              <a:rPr lang="pt-BR" dirty="0" err="1" smtClean="0"/>
              <a:t>kilograma</a:t>
            </a:r>
            <a:r>
              <a:rPr lang="pt-BR" dirty="0" smtClean="0"/>
              <a:t> – padrão guardado no Bureau Intern. des Pois et </a:t>
            </a:r>
            <a:r>
              <a:rPr lang="pt-BR" dirty="0" err="1" smtClean="0"/>
              <a:t>Measures</a:t>
            </a:r>
            <a:r>
              <a:rPr lang="pt-BR" dirty="0" smtClean="0"/>
              <a:t> em </a:t>
            </a:r>
            <a:r>
              <a:rPr lang="pt-BR" dirty="0" err="1" smtClean="0"/>
              <a:t>Sèvres</a:t>
            </a:r>
            <a:r>
              <a:rPr lang="pt-BR" dirty="0" smtClean="0"/>
              <a:t> na França.</a:t>
            </a:r>
            <a:endParaRPr lang="pt-B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26826"/>
            <a:ext cx="2686052" cy="22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33174"/>
            <a:ext cx="2428892" cy="20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8572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É aceito pela simples observação, que a natureza não muda suas leis fundamentais com o tempo nem com o lugar.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1472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Sendo assim podemos aceitar que podemos realizar a medida do valor experimental de uma grandeza várias vezes  e em qualquer lugar.</a:t>
            </a:r>
          </a:p>
          <a:p>
            <a:endParaRPr lang="pt-BR" b="1" dirty="0" smtClean="0"/>
          </a:p>
          <a:p>
            <a:r>
              <a:rPr lang="pt-BR" b="1" dirty="0" smtClean="0"/>
              <a:t> </a:t>
            </a:r>
            <a:endParaRPr lang="pt-BR" dirty="0"/>
          </a:p>
        </p:txBody>
      </p:sp>
      <p:pic>
        <p:nvPicPr>
          <p:cNvPr id="6" name="Imagem 5" descr="curvatur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000107"/>
            <a:ext cx="2714644" cy="3919267"/>
          </a:xfrm>
          <a:prstGeom prst="rect">
            <a:avLst/>
          </a:prstGeom>
        </p:spPr>
      </p:pic>
      <p:pic>
        <p:nvPicPr>
          <p:cNvPr id="7" name="Imagem 6" descr="cabinet2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3714776" cy="3863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5786" y="71435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Esta medida só será afetada pela nossa dificuldade em manter as mesmas condições durante a realização da cada medida experimental.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Assim</a:t>
            </a:r>
            <a:r>
              <a:rPr lang="pt-BR" b="1" dirty="0" smtClean="0"/>
              <a:t>, para se ter credibilidade no melhor valor de uma grandeza física ela deve vir, quando possível,  de um grande número de medidas idênticas que resultaram no valor médio.</a:t>
            </a:r>
            <a:endParaRPr lang="pt-BR" dirty="0"/>
          </a:p>
        </p:txBody>
      </p:sp>
      <p:pic>
        <p:nvPicPr>
          <p:cNvPr id="6" name="Imagem 5" descr="As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571744"/>
            <a:ext cx="3133725" cy="2247900"/>
          </a:xfrm>
          <a:prstGeom prst="rect">
            <a:avLst/>
          </a:prstGeom>
        </p:spPr>
      </p:pic>
      <p:pic>
        <p:nvPicPr>
          <p:cNvPr id="7" name="Imagem 6" descr="As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71810"/>
            <a:ext cx="3133725" cy="2247900"/>
          </a:xfrm>
          <a:prstGeom prst="rect">
            <a:avLst/>
          </a:prstGeom>
        </p:spPr>
      </p:pic>
      <p:pic>
        <p:nvPicPr>
          <p:cNvPr id="9" name="Imagem 8" descr="P4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500570"/>
            <a:ext cx="3214710" cy="2203088"/>
          </a:xfrm>
          <a:prstGeom prst="rect">
            <a:avLst/>
          </a:prstGeom>
        </p:spPr>
      </p:pic>
      <p:pic>
        <p:nvPicPr>
          <p:cNvPr id="5" name="Imagem 4" descr="P4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3214710" cy="2203088"/>
          </a:xfrm>
          <a:prstGeom prst="rect">
            <a:avLst/>
          </a:prstGeom>
        </p:spPr>
      </p:pic>
      <p:pic>
        <p:nvPicPr>
          <p:cNvPr id="10" name="Imagem 9" descr="P4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00306"/>
            <a:ext cx="3214710" cy="2203088"/>
          </a:xfrm>
          <a:prstGeom prst="rect">
            <a:avLst/>
          </a:prstGeom>
        </p:spPr>
      </p:pic>
      <p:pic>
        <p:nvPicPr>
          <p:cNvPr id="8" name="Imagem 7" descr="As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714752"/>
            <a:ext cx="3133725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00042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 </a:t>
            </a:r>
            <a:r>
              <a:rPr lang="pt-BR" b="1" dirty="0" smtClean="0"/>
              <a:t>incerteza no valor experimental de uma grandeza emerge da estatística da distribuição dos erros da medição</a:t>
            </a:r>
            <a:r>
              <a:rPr lang="pt-BR" b="1" dirty="0" smtClean="0"/>
              <a:t>.</a:t>
            </a:r>
          </a:p>
          <a:p>
            <a:r>
              <a:rPr lang="pt-BR" b="1" i="1" dirty="0" smtClean="0"/>
              <a:t>                                            </a:t>
            </a:r>
            <a:r>
              <a:rPr lang="pt-BR" sz="2000" b="1" i="1" dirty="0" smtClean="0">
                <a:latin typeface="Times New Roman" pitchFamily="18" charset="0"/>
              </a:rPr>
              <a:t> y</a:t>
            </a:r>
            <a:r>
              <a:rPr lang="pt-BR" sz="2000" b="1" i="1" baseline="-25000" dirty="0" smtClean="0">
                <a:latin typeface="Times New Roman" pitchFamily="18" charset="0"/>
              </a:rPr>
              <a:t>1 </a:t>
            </a:r>
            <a:r>
              <a:rPr lang="pt-BR" sz="2000" b="1" i="1" dirty="0" smtClean="0">
                <a:latin typeface="Times New Roman" pitchFamily="18" charset="0"/>
              </a:rPr>
              <a:t> </a:t>
            </a:r>
            <a:r>
              <a:rPr lang="pt-BR" sz="2000" b="1" i="1" dirty="0" smtClean="0">
                <a:latin typeface="Times New Roman" pitchFamily="18" charset="0"/>
              </a:rPr>
              <a:t> </a:t>
            </a:r>
            <a:r>
              <a:rPr lang="pt-BR" b="1" i="1" dirty="0" smtClean="0">
                <a:latin typeface="Times New Roman" pitchFamily="18" charset="0"/>
              </a:rPr>
              <a:t>y</a:t>
            </a:r>
            <a:r>
              <a:rPr lang="pt-BR" b="1" i="1" baseline="-25000" dirty="0" smtClean="0">
                <a:latin typeface="Times New Roman" pitchFamily="18" charset="0"/>
              </a:rPr>
              <a:t>2</a:t>
            </a:r>
            <a:r>
              <a:rPr lang="pt-BR" b="1" i="1" baseline="-25000" dirty="0" smtClean="0">
                <a:latin typeface="Times New Roman" pitchFamily="18" charset="0"/>
              </a:rPr>
              <a:t> 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3</a:t>
            </a:r>
            <a:r>
              <a:rPr lang="pt-BR" b="1" i="1" baseline="-25000" dirty="0" smtClean="0">
                <a:latin typeface="Times New Roman" pitchFamily="18" charset="0"/>
              </a:rPr>
              <a:t> 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4</a:t>
            </a:r>
            <a:r>
              <a:rPr lang="pt-BR" b="1" i="1" baseline="-25000" dirty="0" smtClean="0">
                <a:latin typeface="Times New Roman" pitchFamily="18" charset="0"/>
              </a:rPr>
              <a:t>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5</a:t>
            </a:r>
            <a:r>
              <a:rPr lang="pt-BR" b="1" i="1" baseline="-25000" dirty="0" smtClean="0">
                <a:latin typeface="Times New Roman" pitchFamily="18" charset="0"/>
              </a:rPr>
              <a:t>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6</a:t>
            </a:r>
            <a:r>
              <a:rPr lang="pt-BR" b="1" i="1" baseline="-25000" dirty="0" smtClean="0">
                <a:latin typeface="Times New Roman" pitchFamily="18" charset="0"/>
              </a:rPr>
              <a:t>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7</a:t>
            </a:r>
            <a:r>
              <a:rPr lang="pt-BR" b="1" i="1" baseline="-25000" dirty="0" smtClean="0">
                <a:latin typeface="Times New Roman" pitchFamily="18" charset="0"/>
              </a:rPr>
              <a:t>  </a:t>
            </a:r>
            <a:r>
              <a:rPr lang="pt-BR" b="1" i="1" dirty="0" smtClean="0">
                <a:latin typeface="Times New Roman" pitchFamily="18" charset="0"/>
              </a:rPr>
              <a:t> y</a:t>
            </a:r>
            <a:r>
              <a:rPr lang="pt-BR" b="1" i="1" baseline="-25000" dirty="0" smtClean="0">
                <a:latin typeface="Times New Roman" pitchFamily="18" charset="0"/>
              </a:rPr>
              <a:t>8</a:t>
            </a:r>
            <a:r>
              <a:rPr lang="pt-BR" b="1" i="1" dirty="0" smtClean="0">
                <a:latin typeface="Times New Roman" pitchFamily="18" charset="0"/>
              </a:rPr>
              <a:t> .....</a:t>
            </a:r>
            <a:r>
              <a:rPr lang="pt-BR" b="1" i="1" dirty="0" smtClean="0">
                <a:latin typeface="Times New Roman" pitchFamily="18" charset="0"/>
              </a:rPr>
              <a:t> </a:t>
            </a:r>
            <a:r>
              <a:rPr lang="pt-BR" b="1" i="1" dirty="0" err="1" smtClean="0">
                <a:latin typeface="Times New Roman" pitchFamily="18" charset="0"/>
              </a:rPr>
              <a:t>y</a:t>
            </a:r>
            <a:r>
              <a:rPr lang="pt-BR" b="1" i="1" baseline="-25000" dirty="0" err="1" smtClean="0">
                <a:latin typeface="Times New Roman" pitchFamily="18" charset="0"/>
              </a:rPr>
              <a:t>n</a:t>
            </a:r>
            <a:r>
              <a:rPr lang="pt-BR" b="1" dirty="0" smtClean="0"/>
              <a:t> </a:t>
            </a:r>
          </a:p>
          <a:p>
            <a:endParaRPr lang="pt-BR" b="1" dirty="0" smtClean="0"/>
          </a:p>
          <a:p>
            <a:r>
              <a:rPr lang="pt-BR" b="1" dirty="0" smtClean="0"/>
              <a:t>Quando se realiza várias medidas é conveniente reduzi-las num valor único que chamamos de valor médio.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28868"/>
            <a:ext cx="1771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714348" y="3500438"/>
            <a:ext cx="735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Assumimos que o valor médio tende para o valor verdadeiro quando n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pt-BR" b="1" dirty="0" smtClean="0">
                <a:sym typeface="Symbol"/>
              </a:rPr>
              <a:t>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2910" y="4214818"/>
            <a:ext cx="576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Define-se a variância de um conjunto de resultados  como: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857760"/>
            <a:ext cx="3000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14884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534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4648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402</Words>
  <Application>Microsoft Office PowerPoint</Application>
  <PresentationFormat>Apresentação na tela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Simionatto</dc:creator>
  <cp:lastModifiedBy>Simionatto</cp:lastModifiedBy>
  <cp:revision>65</cp:revision>
  <dcterms:created xsi:type="dcterms:W3CDTF">2008-06-19T18:40:48Z</dcterms:created>
  <dcterms:modified xsi:type="dcterms:W3CDTF">2008-07-27T20:22:56Z</dcterms:modified>
</cp:coreProperties>
</file>