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9" r:id="rId5"/>
    <p:sldId id="272" r:id="rId6"/>
    <p:sldId id="271" r:id="rId7"/>
    <p:sldId id="270" r:id="rId8"/>
    <p:sldId id="258" r:id="rId9"/>
    <p:sldId id="257" r:id="rId10"/>
    <p:sldId id="273" r:id="rId11"/>
    <p:sldId id="279" r:id="rId12"/>
    <p:sldId id="284" r:id="rId13"/>
    <p:sldId id="263" r:id="rId14"/>
    <p:sldId id="261" r:id="rId15"/>
    <p:sldId id="264" r:id="rId16"/>
    <p:sldId id="265" r:id="rId17"/>
    <p:sldId id="262" r:id="rId18"/>
    <p:sldId id="267" r:id="rId19"/>
    <p:sldId id="274" r:id="rId20"/>
    <p:sldId id="276" r:id="rId21"/>
    <p:sldId id="281" r:id="rId22"/>
    <p:sldId id="278" r:id="rId23"/>
    <p:sldId id="283" r:id="rId24"/>
    <p:sldId id="277" r:id="rId25"/>
    <p:sldId id="268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70" autoAdjust="0"/>
    <p:restoredTop sz="94660"/>
  </p:normalViewPr>
  <p:slideViewPr>
    <p:cSldViewPr>
      <p:cViewPr varScale="1">
        <p:scale>
          <a:sx n="70" d="100"/>
          <a:sy n="70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7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74.wmf"/><Relationship Id="rId1" Type="http://schemas.openxmlformats.org/officeDocument/2006/relationships/image" Target="../media/image83.wmf"/><Relationship Id="rId4" Type="http://schemas.openxmlformats.org/officeDocument/2006/relationships/image" Target="../media/image8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5.wmf"/><Relationship Id="rId1" Type="http://schemas.openxmlformats.org/officeDocument/2006/relationships/image" Target="../media/image28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89716D-8F2D-46E6-A092-05995F39F1BD}" type="datetimeFigureOut">
              <a:rPr lang="pt-BR"/>
              <a:pPr>
                <a:defRPr/>
              </a:pPr>
              <a:t>16/9/2009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DB6507-A886-4AAF-A514-B563A5BF30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314BB3-05FA-40F7-82FE-452CDA96AE2A}" type="slidenum">
              <a:rPr lang="pt-BR" smtClean="0"/>
              <a:pPr/>
              <a:t>20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68990-0B7D-436C-A71A-A10D9934747C}" type="datetimeFigureOut">
              <a:rPr lang="pt-BR"/>
              <a:pPr>
                <a:defRPr/>
              </a:pPr>
              <a:t>16/9/2009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79230-792C-4A8F-8BFA-011D146720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A9567-8979-412D-8697-C81483925413}" type="datetimeFigureOut">
              <a:rPr lang="pt-BR"/>
              <a:pPr>
                <a:defRPr/>
              </a:pPr>
              <a:t>16/9/2009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AE7E-762D-410E-B253-54307A647C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5EE7-4450-41CD-A521-B5C7A7F39F16}" type="datetimeFigureOut">
              <a:rPr lang="pt-BR"/>
              <a:pPr>
                <a:defRPr/>
              </a:pPr>
              <a:t>16/9/2009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7010-70EE-47A9-B971-F1ABB70D1D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33859-8A98-465A-B3BF-A89A48A9E1A0}" type="datetimeFigureOut">
              <a:rPr lang="pt-BR"/>
              <a:pPr>
                <a:defRPr/>
              </a:pPr>
              <a:t>16/9/2009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BFE4-181B-420C-A227-51F834F66B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51E31-782D-4DC1-AC93-FB6DBE7C3082}" type="datetimeFigureOut">
              <a:rPr lang="pt-BR"/>
              <a:pPr>
                <a:defRPr/>
              </a:pPr>
              <a:t>16/9/2009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EF85-0157-4873-AEDE-2979C9C564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887B-72B6-4E06-B185-32F5700AE51B}" type="datetimeFigureOut">
              <a:rPr lang="pt-BR"/>
              <a:pPr>
                <a:defRPr/>
              </a:pPr>
              <a:t>16/9/2009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AF0D-76A0-4C33-B239-BF898D7182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4C68-B7A9-42FA-B6A2-DB067C0DA3E7}" type="datetimeFigureOut">
              <a:rPr lang="pt-BR"/>
              <a:pPr>
                <a:defRPr/>
              </a:pPr>
              <a:t>16/9/2009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60C6-68A5-47F4-AAF3-153A2F0C12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D70E8-E5AA-4413-A2DD-5E4FE8DCBDCC}" type="datetimeFigureOut">
              <a:rPr lang="pt-BR"/>
              <a:pPr>
                <a:defRPr/>
              </a:pPr>
              <a:t>16/9/2009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0165-D3AF-496D-A421-4DEA95AC41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00C4-941A-4B6A-A02C-073BCD060178}" type="datetimeFigureOut">
              <a:rPr lang="pt-BR"/>
              <a:pPr>
                <a:defRPr/>
              </a:pPr>
              <a:t>16/9/2009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596C-83A9-461C-B7EB-710DEF9F90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3002E-2453-448C-BC9A-D4D5A082F932}" type="datetimeFigureOut">
              <a:rPr lang="pt-BR"/>
              <a:pPr>
                <a:defRPr/>
              </a:pPr>
              <a:t>16/9/2009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AC926-04B8-4CF3-AE70-2DDD20F7BD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696B-D5A4-4370-9A8D-FDAB219FC198}" type="datetimeFigureOut">
              <a:rPr lang="pt-BR"/>
              <a:pPr>
                <a:defRPr/>
              </a:pPr>
              <a:t>16/9/2009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6523-7B08-43BF-977D-24DCA54C55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355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B7B1FC-03DB-4F7E-BBBC-A04C56FDC6AD}" type="datetimeFigureOut">
              <a:rPr lang="pt-BR"/>
              <a:pPr>
                <a:defRPr/>
              </a:pPr>
              <a:t>16/9/2009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9531CF-C331-4358-8D1F-647CC2DFA5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5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5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3.jpeg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76.png"/><Relationship Id="rId4" Type="http://schemas.openxmlformats.org/officeDocument/2006/relationships/image" Target="../media/image7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8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imionatto@if.usp.br" TargetMode="Externa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3" descr="rambo4_f_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80343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aixaDeTexto 4"/>
          <p:cNvSpPr txBox="1">
            <a:spLocks noChangeArrowheads="1"/>
          </p:cNvSpPr>
          <p:nvPr/>
        </p:nvSpPr>
        <p:spPr bwMode="auto">
          <a:xfrm>
            <a:off x="2714625" y="214313"/>
            <a:ext cx="35004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800">
                <a:latin typeface="Calibri" pitchFamily="34" charset="0"/>
              </a:rPr>
              <a:t>Lista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CaixaDeTexto 1"/>
          <p:cNvSpPr txBox="1">
            <a:spLocks noChangeArrowheads="1"/>
          </p:cNvSpPr>
          <p:nvPr/>
        </p:nvSpPr>
        <p:spPr bwMode="auto">
          <a:xfrm>
            <a:off x="357188" y="571500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6)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071563" y="428625"/>
          <a:ext cx="2759075" cy="1479550"/>
        </p:xfrm>
        <a:graphic>
          <a:graphicData uri="http://schemas.openxmlformats.org/presentationml/2006/ole">
            <p:oleObj spid="_x0000_s8194" name="Equação" r:id="rId3" imgW="901440" imgH="647640" progId="Equation.3">
              <p:embed/>
            </p:oleObj>
          </a:graphicData>
        </a:graphic>
      </p:graphicFrame>
      <p:cxnSp>
        <p:nvCxnSpPr>
          <p:cNvPr id="6" name="Conector de seta reta 5"/>
          <p:cNvCxnSpPr/>
          <p:nvPr/>
        </p:nvCxnSpPr>
        <p:spPr>
          <a:xfrm>
            <a:off x="5214938" y="2571750"/>
            <a:ext cx="29289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rot="5400000" flipH="1" flipV="1">
            <a:off x="4251325" y="1606550"/>
            <a:ext cx="23574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2"/>
          <p:cNvSpPr/>
          <p:nvPr/>
        </p:nvSpPr>
        <p:spPr>
          <a:xfrm>
            <a:off x="5267325" y="819150"/>
            <a:ext cx="1233488" cy="1895475"/>
          </a:xfrm>
          <a:custGeom>
            <a:avLst/>
            <a:gdLst>
              <a:gd name="connsiteX0" fmla="*/ 0 w 1071349"/>
              <a:gd name="connsiteY0" fmla="*/ 0 h 1990298"/>
              <a:gd name="connsiteX1" fmla="*/ 709683 w 1071349"/>
              <a:gd name="connsiteY1" fmla="*/ 327546 h 1990298"/>
              <a:gd name="connsiteX2" fmla="*/ 1023582 w 1071349"/>
              <a:gd name="connsiteY2" fmla="*/ 1760561 h 1990298"/>
              <a:gd name="connsiteX3" fmla="*/ 996286 w 1071349"/>
              <a:gd name="connsiteY3" fmla="*/ 1705970 h 199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349" h="1990298">
                <a:moveTo>
                  <a:pt x="0" y="0"/>
                </a:moveTo>
                <a:cubicBezTo>
                  <a:pt x="269543" y="17059"/>
                  <a:pt x="539086" y="34119"/>
                  <a:pt x="709683" y="327546"/>
                </a:cubicBezTo>
                <a:cubicBezTo>
                  <a:pt x="880280" y="620973"/>
                  <a:pt x="975815" y="1530824"/>
                  <a:pt x="1023582" y="1760561"/>
                </a:cubicBezTo>
                <a:cubicBezTo>
                  <a:pt x="1071349" y="1990298"/>
                  <a:pt x="1033817" y="1848134"/>
                  <a:pt x="996286" y="170597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3357563" y="2214563"/>
            <a:ext cx="4143375" cy="714375"/>
          </a:xfrm>
          <a:prstGeom prst="line">
            <a:avLst/>
          </a:prstGeom>
          <a:ln w="984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CaixaDeTexto 19"/>
          <p:cNvSpPr txBox="1">
            <a:spLocks noChangeArrowheads="1"/>
          </p:cNvSpPr>
          <p:nvPr/>
        </p:nvSpPr>
        <p:spPr bwMode="auto">
          <a:xfrm>
            <a:off x="5572125" y="428625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y  </a:t>
            </a:r>
          </a:p>
        </p:txBody>
      </p:sp>
      <p:sp>
        <p:nvSpPr>
          <p:cNvPr id="8205" name="Retângulo 20"/>
          <p:cNvSpPr>
            <a:spLocks noChangeArrowheads="1"/>
          </p:cNvSpPr>
          <p:nvPr/>
        </p:nvSpPr>
        <p:spPr bwMode="auto">
          <a:xfrm>
            <a:off x="7929563" y="2714625"/>
            <a:ext cx="363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x 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071688" y="3857625"/>
          <a:ext cx="5451475" cy="785813"/>
        </p:xfrm>
        <a:graphic>
          <a:graphicData uri="http://schemas.openxmlformats.org/presentationml/2006/ole">
            <p:oleObj spid="_x0000_s8195" name="Equação" r:id="rId4" imgW="1498320" imgH="215640" progId="Equation.3">
              <p:embed/>
            </p:oleObj>
          </a:graphicData>
        </a:graphic>
      </p:graphicFrame>
      <p:graphicFrame>
        <p:nvGraphicFramePr>
          <p:cNvPr id="3" name="Object 17"/>
          <p:cNvGraphicFramePr>
            <a:graphicFrameLocks noChangeAspect="1"/>
          </p:cNvGraphicFramePr>
          <p:nvPr/>
        </p:nvGraphicFramePr>
        <p:xfrm>
          <a:off x="1079500" y="4741863"/>
          <a:ext cx="4948238" cy="1176337"/>
        </p:xfrm>
        <a:graphic>
          <a:graphicData uri="http://schemas.openxmlformats.org/presentationml/2006/ole">
            <p:oleObj spid="_x0000_s8196" name="Equação" r:id="rId5" imgW="965160" imgH="228600" progId="Equation.3">
              <p:embed/>
            </p:oleObj>
          </a:graphicData>
        </a:graphic>
      </p:graphicFrame>
      <p:sp>
        <p:nvSpPr>
          <p:cNvPr id="24" name="Seta para baixo 23"/>
          <p:cNvSpPr/>
          <p:nvPr/>
        </p:nvSpPr>
        <p:spPr>
          <a:xfrm rot="13480726">
            <a:off x="3167063" y="5681663"/>
            <a:ext cx="508000" cy="4778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357813" y="5857875"/>
          <a:ext cx="2314575" cy="642938"/>
        </p:xfrm>
        <a:graphic>
          <a:graphicData uri="http://schemas.openxmlformats.org/presentationml/2006/ole">
            <p:oleObj spid="_x0000_s8197" name="Equação" r:id="rId6" imgW="685800" imgH="190440" progId="Equation.3">
              <p:embed/>
            </p:oleObj>
          </a:graphicData>
        </a:graphic>
      </p:graphicFrame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071563" y="3214688"/>
          <a:ext cx="6215062" cy="682625"/>
        </p:xfrm>
        <a:graphic>
          <a:graphicData uri="http://schemas.openxmlformats.org/presentationml/2006/ole">
            <p:oleObj spid="_x0000_s8198" name="Equação" r:id="rId7" imgW="19684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ac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to 24"/>
          <p:cNvCxnSpPr/>
          <p:nvPr/>
        </p:nvCxnSpPr>
        <p:spPr>
          <a:xfrm flipV="1">
            <a:off x="3357563" y="2214563"/>
            <a:ext cx="4143375" cy="714375"/>
          </a:xfrm>
          <a:prstGeom prst="line">
            <a:avLst/>
          </a:prstGeom>
          <a:ln w="984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CaixaDeTexto 1"/>
          <p:cNvSpPr txBox="1">
            <a:spLocks noChangeArrowheads="1"/>
          </p:cNvSpPr>
          <p:nvPr/>
        </p:nvSpPr>
        <p:spPr bwMode="auto">
          <a:xfrm>
            <a:off x="357188" y="571500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6)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071563" y="428625"/>
          <a:ext cx="2759075" cy="1479550"/>
        </p:xfrm>
        <a:graphic>
          <a:graphicData uri="http://schemas.openxmlformats.org/presentationml/2006/ole">
            <p:oleObj spid="_x0000_s9218" name="Equação" r:id="rId3" imgW="901440" imgH="64764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143000" y="3500438"/>
          <a:ext cx="7000875" cy="895350"/>
        </p:xfrm>
        <a:graphic>
          <a:graphicData uri="http://schemas.openxmlformats.org/presentationml/2006/ole">
            <p:oleObj spid="_x0000_s9219" name="Equação" r:id="rId4" imgW="1892160" imgH="241200" progId="Equation.3">
              <p:embed/>
            </p:oleObj>
          </a:graphicData>
        </a:graphic>
      </p:graphicFrame>
      <p:graphicFrame>
        <p:nvGraphicFramePr>
          <p:cNvPr id="3" name="Object 17"/>
          <p:cNvGraphicFramePr>
            <a:graphicFrameLocks noChangeAspect="1"/>
          </p:cNvGraphicFramePr>
          <p:nvPr/>
        </p:nvGraphicFramePr>
        <p:xfrm>
          <a:off x="2500313" y="5000625"/>
          <a:ext cx="4949825" cy="1176338"/>
        </p:xfrm>
        <a:graphic>
          <a:graphicData uri="http://schemas.openxmlformats.org/presentationml/2006/ole">
            <p:oleObj spid="_x0000_s9220" name="Equação" r:id="rId5" imgW="965160" imgH="228600" progId="Equation.3">
              <p:embed/>
            </p:oleObj>
          </a:graphicData>
        </a:graphic>
      </p:graphicFrame>
      <p:sp>
        <p:nvSpPr>
          <p:cNvPr id="24" name="Seta para baixo 23"/>
          <p:cNvSpPr/>
          <p:nvPr/>
        </p:nvSpPr>
        <p:spPr>
          <a:xfrm rot="13480726">
            <a:off x="3238500" y="5824538"/>
            <a:ext cx="508000" cy="4778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1143000" y="3429000"/>
          <a:ext cx="6996113" cy="928688"/>
        </p:xfrm>
        <a:graphic>
          <a:graphicData uri="http://schemas.openxmlformats.org/presentationml/2006/ole">
            <p:oleObj spid="_x0000_s9221" name="Equação" r:id="rId6" imgW="2323800" imgH="355320" progId="Equation.3">
              <p:embed/>
            </p:oleObj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1228725" y="6102350"/>
          <a:ext cx="1577975" cy="388938"/>
        </p:xfrm>
        <a:graphic>
          <a:graphicData uri="http://schemas.openxmlformats.org/presentationml/2006/ole">
            <p:oleObj spid="_x0000_s9222" name="Equação" r:id="rId7" imgW="698400" imgH="164880" progId="Equation.3">
              <p:embed/>
            </p:oleObj>
          </a:graphicData>
        </a:graphic>
      </p:graphicFrame>
      <p:cxnSp>
        <p:nvCxnSpPr>
          <p:cNvPr id="19" name="Conector de seta reta 18"/>
          <p:cNvCxnSpPr/>
          <p:nvPr/>
        </p:nvCxnSpPr>
        <p:spPr>
          <a:xfrm>
            <a:off x="5214938" y="2571750"/>
            <a:ext cx="29289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rot="5400000" flipH="1" flipV="1">
            <a:off x="4251325" y="1606550"/>
            <a:ext cx="23574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rma livre 22"/>
          <p:cNvSpPr/>
          <p:nvPr/>
        </p:nvSpPr>
        <p:spPr>
          <a:xfrm>
            <a:off x="5267325" y="819150"/>
            <a:ext cx="1233488" cy="1895475"/>
          </a:xfrm>
          <a:custGeom>
            <a:avLst/>
            <a:gdLst>
              <a:gd name="connsiteX0" fmla="*/ 0 w 1071349"/>
              <a:gd name="connsiteY0" fmla="*/ 0 h 1990298"/>
              <a:gd name="connsiteX1" fmla="*/ 709683 w 1071349"/>
              <a:gd name="connsiteY1" fmla="*/ 327546 h 1990298"/>
              <a:gd name="connsiteX2" fmla="*/ 1023582 w 1071349"/>
              <a:gd name="connsiteY2" fmla="*/ 1760561 h 1990298"/>
              <a:gd name="connsiteX3" fmla="*/ 996286 w 1071349"/>
              <a:gd name="connsiteY3" fmla="*/ 1705970 h 199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349" h="1990298">
                <a:moveTo>
                  <a:pt x="0" y="0"/>
                </a:moveTo>
                <a:cubicBezTo>
                  <a:pt x="269543" y="17059"/>
                  <a:pt x="539086" y="34119"/>
                  <a:pt x="709683" y="327546"/>
                </a:cubicBezTo>
                <a:cubicBezTo>
                  <a:pt x="880280" y="620973"/>
                  <a:pt x="975815" y="1530824"/>
                  <a:pt x="1023582" y="1760561"/>
                </a:cubicBezTo>
                <a:cubicBezTo>
                  <a:pt x="1071349" y="1990298"/>
                  <a:pt x="1033817" y="1848134"/>
                  <a:pt x="996286" y="170597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229" name="CaixaDeTexto 25"/>
          <p:cNvSpPr txBox="1">
            <a:spLocks noChangeArrowheads="1"/>
          </p:cNvSpPr>
          <p:nvPr/>
        </p:nvSpPr>
        <p:spPr bwMode="auto">
          <a:xfrm>
            <a:off x="5572125" y="428625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y  </a:t>
            </a:r>
          </a:p>
        </p:txBody>
      </p:sp>
      <p:sp>
        <p:nvSpPr>
          <p:cNvPr id="9230" name="Retângulo 26"/>
          <p:cNvSpPr>
            <a:spLocks noChangeArrowheads="1"/>
          </p:cNvSpPr>
          <p:nvPr/>
        </p:nvSpPr>
        <p:spPr bwMode="auto">
          <a:xfrm>
            <a:off x="7929563" y="2714625"/>
            <a:ext cx="363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x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3"/>
          <p:cNvGraphicFramePr>
            <a:graphicFrameLocks noChangeAspect="1"/>
          </p:cNvGraphicFramePr>
          <p:nvPr/>
        </p:nvGraphicFramePr>
        <p:xfrm>
          <a:off x="1857375" y="428625"/>
          <a:ext cx="5622925" cy="701675"/>
        </p:xfrm>
        <a:graphic>
          <a:graphicData uri="http://schemas.openxmlformats.org/presentationml/2006/ole">
            <p:oleObj spid="_x0000_s10242" name="Equação" r:id="rId3" imgW="2133360" imgH="26640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71500" y="4429125"/>
          <a:ext cx="8429625" cy="1663700"/>
        </p:xfrm>
        <a:graphic>
          <a:graphicData uri="http://schemas.openxmlformats.org/presentationml/2006/ole">
            <p:oleObj spid="_x0000_s10243" name="Equação" r:id="rId4" imgW="2031840" imgH="419040" progId="Equation.3">
              <p:embed/>
            </p:oleObj>
          </a:graphicData>
        </a:graphic>
      </p:graphicFrame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1285875"/>
            <a:ext cx="32575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CaixaDeTexto 7"/>
          <p:cNvSpPr txBox="1">
            <a:spLocks noChangeArrowheads="1"/>
          </p:cNvSpPr>
          <p:nvPr/>
        </p:nvSpPr>
        <p:spPr bwMode="auto">
          <a:xfrm>
            <a:off x="500063" y="571500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CaixaDeTexto 1"/>
          <p:cNvSpPr txBox="1">
            <a:spLocks noChangeArrowheads="1"/>
          </p:cNvSpPr>
          <p:nvPr/>
        </p:nvSpPr>
        <p:spPr bwMode="auto">
          <a:xfrm>
            <a:off x="1000125" y="428625"/>
            <a:ext cx="739298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latin typeface="Calibri" pitchFamily="34" charset="0"/>
              </a:rPr>
              <a:t>Em um referencial inercial uma partícula possui coordenadas dadas por:</a:t>
            </a:r>
          </a:p>
          <a:p>
            <a:endParaRPr lang="pt-BR" dirty="0"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  <a:p>
            <a:r>
              <a:rPr lang="pt-BR" dirty="0">
                <a:latin typeface="Calibri" pitchFamily="34" charset="0"/>
              </a:rPr>
              <a:t>onde v</a:t>
            </a:r>
            <a:r>
              <a:rPr lang="pt-BR" baseline="-25000" dirty="0">
                <a:latin typeface="Calibri" pitchFamily="34" charset="0"/>
              </a:rPr>
              <a:t>0</a:t>
            </a:r>
            <a:r>
              <a:rPr lang="pt-BR" dirty="0">
                <a:latin typeface="Calibri" pitchFamily="34" charset="0"/>
              </a:rPr>
              <a:t>  é constante e t ≥ 0. </a:t>
            </a:r>
          </a:p>
          <a:p>
            <a:endParaRPr lang="pt-BR" dirty="0">
              <a:latin typeface="Calibri" pitchFamily="34" charset="0"/>
            </a:endParaRPr>
          </a:p>
          <a:p>
            <a:r>
              <a:rPr lang="pt-BR" dirty="0">
                <a:latin typeface="Calibri" pitchFamily="34" charset="0"/>
              </a:rPr>
              <a:t>a) Escreva r(t) e </a:t>
            </a:r>
            <a:r>
              <a:rPr lang="pt-BR" dirty="0">
                <a:latin typeface="Calibri" pitchFamily="34" charset="0"/>
                <a:sym typeface="Symbol" pitchFamily="18" charset="2"/>
              </a:rPr>
              <a:t>(t) em coordenadas polares;</a:t>
            </a:r>
          </a:p>
          <a:p>
            <a:endParaRPr lang="pt-BR" dirty="0">
              <a:latin typeface="Calibri" pitchFamily="34" charset="0"/>
              <a:sym typeface="Symbol" pitchFamily="18" charset="2"/>
            </a:endParaRPr>
          </a:p>
          <a:p>
            <a:r>
              <a:rPr lang="pt-BR" dirty="0">
                <a:latin typeface="Calibri" pitchFamily="34" charset="0"/>
                <a:sym typeface="Symbol" pitchFamily="18" charset="2"/>
              </a:rPr>
              <a:t>b) Escreva as coordenadas da partícula em um sistema de referência que gira</a:t>
            </a:r>
          </a:p>
          <a:p>
            <a:r>
              <a:rPr lang="pt-BR" dirty="0">
                <a:latin typeface="Calibri" pitchFamily="34" charset="0"/>
                <a:sym typeface="Symbol" pitchFamily="18" charset="2"/>
              </a:rPr>
              <a:t>     com velocidade angular   em torno do eixo z , no sentido horário.</a:t>
            </a:r>
          </a:p>
          <a:p>
            <a:endParaRPr lang="pt-BR" dirty="0">
              <a:latin typeface="Calibri" pitchFamily="34" charset="0"/>
              <a:sym typeface="Symbol" pitchFamily="18" charset="2"/>
            </a:endParaRPr>
          </a:p>
          <a:p>
            <a:r>
              <a:rPr lang="pt-BR" dirty="0">
                <a:latin typeface="Calibri" pitchFamily="34" charset="0"/>
                <a:sym typeface="Symbol" pitchFamily="18" charset="2"/>
              </a:rPr>
              <a:t>c) No referencial em rotação, obtenha as componentes da velocidade da</a:t>
            </a:r>
          </a:p>
          <a:p>
            <a:r>
              <a:rPr lang="pt-BR" dirty="0">
                <a:latin typeface="Calibri" pitchFamily="34" charset="0"/>
                <a:sym typeface="Symbol" pitchFamily="18" charset="2"/>
              </a:rPr>
              <a:t>    partícula nas direções transversal e radial.</a:t>
            </a:r>
          </a:p>
          <a:p>
            <a:endParaRPr lang="pt-BR" dirty="0">
              <a:latin typeface="Calibri" pitchFamily="34" charset="0"/>
              <a:sym typeface="Symbol" pitchFamily="18" charset="2"/>
            </a:endParaRPr>
          </a:p>
          <a:p>
            <a:r>
              <a:rPr lang="pt-BR" dirty="0">
                <a:latin typeface="Calibri" pitchFamily="34" charset="0"/>
                <a:sym typeface="Symbol" pitchFamily="18" charset="2"/>
              </a:rPr>
              <a:t>Resposta:</a:t>
            </a:r>
          </a:p>
          <a:p>
            <a:r>
              <a:rPr lang="pt-BR" dirty="0">
                <a:latin typeface="Calibri" pitchFamily="34" charset="0"/>
                <a:sym typeface="Symbol" pitchFamily="18" charset="2"/>
              </a:rPr>
              <a:t>a) Temos que obter uma expressão para </a:t>
            </a:r>
            <a:r>
              <a:rPr lang="pt-BR" sz="3200" dirty="0">
                <a:latin typeface="Calibri" pitchFamily="34" charset="0"/>
                <a:sym typeface="Symbol" pitchFamily="18" charset="2"/>
              </a:rPr>
              <a:t>r</a:t>
            </a:r>
            <a:endParaRPr lang="pt-BR" dirty="0">
              <a:latin typeface="Calibri" pitchFamily="34" charset="0"/>
            </a:endParaRPr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786063" y="928688"/>
          <a:ext cx="4040187" cy="708025"/>
        </p:xfrm>
        <a:graphic>
          <a:graphicData uri="http://schemas.openxmlformats.org/presentationml/2006/ole">
            <p:oleObj spid="_x0000_s11266" name="Equação" r:id="rId3" imgW="2108160" imgH="368280" progId="Equation.3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14500" y="5357813"/>
          <a:ext cx="5500688" cy="857250"/>
        </p:xfrm>
        <a:graphic>
          <a:graphicData uri="http://schemas.openxmlformats.org/presentationml/2006/ole">
            <p:oleObj spid="_x0000_s11267" name="Equação" r:id="rId4" imgW="215892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857500" y="428625"/>
          <a:ext cx="4475163" cy="1714500"/>
        </p:xfrm>
        <a:graphic>
          <a:graphicData uri="http://schemas.openxmlformats.org/presentationml/2006/ole">
            <p:oleObj spid="_x0000_s12290" name="Equação" r:id="rId3" imgW="1955520" imgH="749160" progId="Equation.3">
              <p:embed/>
            </p:oleObj>
          </a:graphicData>
        </a:graphic>
      </p:graphicFrame>
      <p:sp>
        <p:nvSpPr>
          <p:cNvPr id="12291" name="Retângulo 2"/>
          <p:cNvSpPr>
            <a:spLocks noChangeArrowheads="1"/>
          </p:cNvSpPr>
          <p:nvPr/>
        </p:nvSpPr>
        <p:spPr bwMode="auto">
          <a:xfrm>
            <a:off x="500063" y="285750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  <a:sym typeface="Symbol" pitchFamily="18" charset="2"/>
              </a:rPr>
              <a:t>e outra para </a:t>
            </a:r>
            <a:r>
              <a:rPr lang="pt-BR" sz="2800">
                <a:latin typeface="Calibri" pitchFamily="34" charset="0"/>
                <a:sym typeface="Symbol" pitchFamily="18" charset="2"/>
              </a:rPr>
              <a:t></a:t>
            </a:r>
            <a:endParaRPr lang="pt-BR">
              <a:latin typeface="Calibri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2143125"/>
            <a:ext cx="464343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/>
          <p:cNvCxnSpPr/>
          <p:nvPr/>
        </p:nvCxnSpPr>
        <p:spPr>
          <a:xfrm>
            <a:off x="1857375" y="4286250"/>
            <a:ext cx="5286375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 rot="5400000" flipH="1" flipV="1">
            <a:off x="2141537" y="4071938"/>
            <a:ext cx="3573463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1785938" y="1928813"/>
            <a:ext cx="6286500" cy="3500437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2000250" y="3786188"/>
            <a:ext cx="4214813" cy="928687"/>
          </a:xfrm>
          <a:prstGeom prst="straightConnector1">
            <a:avLst/>
          </a:prstGeom>
          <a:ln w="38100">
            <a:solidFill>
              <a:srgbClr val="00206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16200000" flipV="1">
            <a:off x="2143125" y="3786188"/>
            <a:ext cx="3500438" cy="785812"/>
          </a:xfrm>
          <a:prstGeom prst="straightConnector1">
            <a:avLst/>
          </a:prstGeom>
          <a:ln w="38100">
            <a:solidFill>
              <a:srgbClr val="00206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3" name="CaixaDeTexto 29"/>
          <p:cNvSpPr txBox="1">
            <a:spLocks noChangeArrowheads="1"/>
          </p:cNvSpPr>
          <p:nvPr/>
        </p:nvSpPr>
        <p:spPr bwMode="auto">
          <a:xfrm>
            <a:off x="6786563" y="4429125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X</a:t>
            </a:r>
          </a:p>
        </p:txBody>
      </p:sp>
      <p:sp>
        <p:nvSpPr>
          <p:cNvPr id="13324" name="CaixaDeTexto 30"/>
          <p:cNvSpPr txBox="1">
            <a:spLocks noChangeArrowheads="1"/>
          </p:cNvSpPr>
          <p:nvPr/>
        </p:nvSpPr>
        <p:spPr bwMode="auto">
          <a:xfrm>
            <a:off x="4000500" y="2357438"/>
            <a:ext cx="296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Y</a:t>
            </a:r>
          </a:p>
        </p:txBody>
      </p:sp>
      <p:sp>
        <p:nvSpPr>
          <p:cNvPr id="13325" name="CaixaDeTexto 31"/>
          <p:cNvSpPr txBox="1">
            <a:spLocks noChangeArrowheads="1"/>
          </p:cNvSpPr>
          <p:nvPr/>
        </p:nvSpPr>
        <p:spPr bwMode="auto">
          <a:xfrm>
            <a:off x="6215063" y="3643313"/>
            <a:ext cx="371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X´</a:t>
            </a:r>
          </a:p>
        </p:txBody>
      </p:sp>
      <p:sp>
        <p:nvSpPr>
          <p:cNvPr id="13326" name="CaixaDeTexto 32"/>
          <p:cNvSpPr txBox="1">
            <a:spLocks noChangeArrowheads="1"/>
          </p:cNvSpPr>
          <p:nvPr/>
        </p:nvSpPr>
        <p:spPr bwMode="auto">
          <a:xfrm>
            <a:off x="3286125" y="2143125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Y´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723063" y="2857500"/>
          <a:ext cx="1079500" cy="812800"/>
        </p:xfrm>
        <a:graphic>
          <a:graphicData uri="http://schemas.openxmlformats.org/presentationml/2006/ole">
            <p:oleObj spid="_x0000_s13314" name="Equação" r:id="rId3" imgW="355320" imgH="355320" progId="Equation.3">
              <p:embed/>
            </p:oleObj>
          </a:graphicData>
        </a:graphic>
      </p:graphicFrame>
      <p:graphicFrame>
        <p:nvGraphicFramePr>
          <p:cNvPr id="22535" name="Object 5"/>
          <p:cNvGraphicFramePr>
            <a:graphicFrameLocks noChangeAspect="1"/>
          </p:cNvGraphicFramePr>
          <p:nvPr/>
        </p:nvGraphicFramePr>
        <p:xfrm>
          <a:off x="5500688" y="2357438"/>
          <a:ext cx="969962" cy="428625"/>
        </p:xfrm>
        <a:graphic>
          <a:graphicData uri="http://schemas.openxmlformats.org/presentationml/2006/ole">
            <p:oleObj spid="_x0000_s13315" name="Equação" r:id="rId4" imgW="380880" imgH="190440" progId="Equation.3">
              <p:embed/>
            </p:oleObj>
          </a:graphicData>
        </a:graphic>
      </p:graphicFrame>
      <p:sp>
        <p:nvSpPr>
          <p:cNvPr id="13327" name="Retângulo 35"/>
          <p:cNvSpPr>
            <a:spLocks noChangeArrowheads="1"/>
          </p:cNvSpPr>
          <p:nvPr/>
        </p:nvSpPr>
        <p:spPr bwMode="auto">
          <a:xfrm>
            <a:off x="357188" y="357188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  <a:sym typeface="Symbol" pitchFamily="18" charset="2"/>
              </a:rPr>
              <a:t>b) Escreva as coordenadas da partícula em um sistema de referência que gira</a:t>
            </a:r>
          </a:p>
          <a:p>
            <a:r>
              <a:rPr lang="pt-BR">
                <a:latin typeface="Calibri" pitchFamily="34" charset="0"/>
                <a:sym typeface="Symbol" pitchFamily="18" charset="2"/>
              </a:rPr>
              <a:t>     com velocidade angular   em torno do eixo z , no sentido horário.</a:t>
            </a:r>
          </a:p>
        </p:txBody>
      </p:sp>
      <p:cxnSp>
        <p:nvCxnSpPr>
          <p:cNvPr id="38" name="Conector reto 37"/>
          <p:cNvCxnSpPr/>
          <p:nvPr/>
        </p:nvCxnSpPr>
        <p:spPr>
          <a:xfrm rot="16200000" flipV="1">
            <a:off x="5357813" y="3571875"/>
            <a:ext cx="571500" cy="14287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3786188" y="3357563"/>
            <a:ext cx="1785937" cy="42862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752475" y="928688"/>
          <a:ext cx="5853113" cy="1257300"/>
        </p:xfrm>
        <a:graphic>
          <a:graphicData uri="http://schemas.openxmlformats.org/presentationml/2006/ole">
            <p:oleObj spid="_x0000_s13316" name="Equação" r:id="rId5" imgW="1955520" imgH="520560" progId="Equation.3">
              <p:embed/>
            </p:oleObj>
          </a:graphicData>
        </a:graphic>
      </p:graphicFrame>
      <p:graphicFrame>
        <p:nvGraphicFramePr>
          <p:cNvPr id="10257" name="Object 17"/>
          <p:cNvGraphicFramePr>
            <a:graphicFrameLocks noChangeAspect="1"/>
          </p:cNvGraphicFramePr>
          <p:nvPr/>
        </p:nvGraphicFramePr>
        <p:xfrm>
          <a:off x="4429125" y="4357688"/>
          <a:ext cx="1571625" cy="561975"/>
        </p:xfrm>
        <a:graphic>
          <a:graphicData uri="http://schemas.openxmlformats.org/presentationml/2006/ole">
            <p:oleObj spid="_x0000_s13317" name="Equação" r:id="rId6" imgW="507960" imgH="266400" progId="Equation.3">
              <p:embed/>
            </p:oleObj>
          </a:graphicData>
        </a:graphic>
      </p:graphicFrame>
      <p:sp>
        <p:nvSpPr>
          <p:cNvPr id="20" name="Seta em curva para a direita 19"/>
          <p:cNvSpPr/>
          <p:nvPr/>
        </p:nvSpPr>
        <p:spPr>
          <a:xfrm rot="13236757">
            <a:off x="3794125" y="3470275"/>
            <a:ext cx="723900" cy="1609725"/>
          </a:xfrm>
          <a:prstGeom prst="curvedRightArrow">
            <a:avLst>
              <a:gd name="adj1" fmla="val 25000"/>
              <a:gd name="adj2" fmla="val 50000"/>
              <a:gd name="adj3" fmla="val 334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tângulo 2"/>
          <p:cNvSpPr>
            <a:spLocks noChangeArrowheads="1"/>
          </p:cNvSpPr>
          <p:nvPr/>
        </p:nvSpPr>
        <p:spPr bwMode="auto">
          <a:xfrm>
            <a:off x="642938" y="500063"/>
            <a:ext cx="7643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  <a:sym typeface="Symbol" pitchFamily="18" charset="2"/>
              </a:rPr>
              <a:t>c) No referencial em rotação, obtenha as componentes da velocidade da</a:t>
            </a:r>
          </a:p>
          <a:p>
            <a:r>
              <a:rPr lang="pt-BR">
                <a:latin typeface="Calibri" pitchFamily="34" charset="0"/>
                <a:sym typeface="Symbol" pitchFamily="18" charset="2"/>
              </a:rPr>
              <a:t>    partícula nas direções transversal e radial.</a:t>
            </a:r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/>
        </p:nvGraphicFramePr>
        <p:xfrm>
          <a:off x="2643188" y="2786063"/>
          <a:ext cx="3516312" cy="1046162"/>
        </p:xfrm>
        <a:graphic>
          <a:graphicData uri="http://schemas.openxmlformats.org/presentationml/2006/ole">
            <p:oleObj spid="_x0000_s14338" name="Equação" r:id="rId3" imgW="685800" imgH="203040" progId="Equation.3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857375" y="4143375"/>
          <a:ext cx="5127625" cy="1285875"/>
        </p:xfrm>
        <a:graphic>
          <a:graphicData uri="http://schemas.openxmlformats.org/presentationml/2006/ole">
            <p:oleObj spid="_x0000_s14339" name="Equação" r:id="rId4" imgW="914400" imgH="228600" progId="Equation.3">
              <p:embed/>
            </p:oleObj>
          </a:graphicData>
        </a:graphic>
      </p:graphicFrame>
      <p:cxnSp>
        <p:nvCxnSpPr>
          <p:cNvPr id="7" name="Conector de seta reta 6"/>
          <p:cNvCxnSpPr/>
          <p:nvPr/>
        </p:nvCxnSpPr>
        <p:spPr>
          <a:xfrm rot="5400000">
            <a:off x="3250407" y="3964781"/>
            <a:ext cx="928688" cy="4286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16200000" flipH="1">
            <a:off x="4679157" y="4107656"/>
            <a:ext cx="857250" cy="714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6200000" flipH="1">
            <a:off x="5322094" y="3821906"/>
            <a:ext cx="928688" cy="7143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535" name="Object 5"/>
          <p:cNvGraphicFramePr>
            <a:graphicFrameLocks noChangeAspect="1"/>
          </p:cNvGraphicFramePr>
          <p:nvPr/>
        </p:nvGraphicFramePr>
        <p:xfrm>
          <a:off x="2071688" y="1714500"/>
          <a:ext cx="969962" cy="428625"/>
        </p:xfrm>
        <a:graphic>
          <a:graphicData uri="http://schemas.openxmlformats.org/presentationml/2006/ole">
            <p:oleObj spid="_x0000_s14340" name="Equação" r:id="rId5" imgW="380880" imgH="190440" progId="Equation.3">
              <p:embed/>
            </p:oleObj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5857875" y="1714500"/>
          <a:ext cx="1839913" cy="812800"/>
        </p:xfrm>
        <a:graphic>
          <a:graphicData uri="http://schemas.openxmlformats.org/presentationml/2006/ole">
            <p:oleObj spid="_x0000_s14341" name="Equação" r:id="rId6" imgW="59688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50" y="285750"/>
            <a:ext cx="8713788" cy="42465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Exercício extra: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Uma massa é abandonada com velocidade inicial  igual a zero de modo que atinge o solo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10 segundos depois de solta. Desprezando a resistência do ar, e tendo a </a:t>
            </a:r>
            <a:r>
              <a:rPr lang="pt-BR" dirty="0" err="1">
                <a:latin typeface="+mn-lt"/>
              </a:rPr>
              <a:t>frequencia</a:t>
            </a:r>
            <a:r>
              <a:rPr lang="pt-BR" dirty="0">
                <a:latin typeface="+mn-lt"/>
              </a:rPr>
              <a:t> angular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de rotação da Terra </a:t>
            </a:r>
            <a:r>
              <a:rPr lang="pt-BR" dirty="0">
                <a:latin typeface="+mn-lt"/>
                <a:sym typeface="Symbol"/>
              </a:rPr>
              <a:t>= 7,5 x 10</a:t>
            </a:r>
            <a:r>
              <a:rPr lang="pt-BR" baseline="30000" dirty="0">
                <a:latin typeface="+mn-lt"/>
                <a:sym typeface="Symbol"/>
              </a:rPr>
              <a:t>-5 </a:t>
            </a:r>
            <a:r>
              <a:rPr lang="pt-BR" dirty="0">
                <a:latin typeface="+mn-lt"/>
                <a:sym typeface="Symbol"/>
              </a:rPr>
              <a:t> </a:t>
            </a:r>
            <a:r>
              <a:rPr lang="pt-BR" dirty="0" err="1">
                <a:latin typeface="+mn-lt"/>
                <a:sym typeface="Symbol"/>
              </a:rPr>
              <a:t>rad</a:t>
            </a:r>
            <a:r>
              <a:rPr lang="pt-BR" dirty="0">
                <a:latin typeface="+mn-lt"/>
                <a:sym typeface="Symbol"/>
              </a:rPr>
              <a:t>/s e a aceleração da gravidade g = 10 m/s</a:t>
            </a:r>
            <a:r>
              <a:rPr lang="pt-BR" baseline="30000" dirty="0">
                <a:latin typeface="+mn-lt"/>
                <a:sym typeface="Symbol"/>
              </a:rPr>
              <a:t>2 </a:t>
            </a:r>
            <a:r>
              <a:rPr lang="pt-BR" dirty="0">
                <a:latin typeface="+mn-lt"/>
                <a:sym typeface="Symbol"/>
              </a:rPr>
              <a:t> , obtenha;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sym typeface="Symbo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dirty="0">
                <a:latin typeface="+mn-lt"/>
                <a:sym typeface="Symbol"/>
              </a:rPr>
              <a:t>A expressão que descreve a deflexão horizontal devido à rotação da Terra para uma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sym typeface="Symbol"/>
              </a:rPr>
              <a:t>latitude qualquer .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pt-BR" dirty="0">
              <a:latin typeface="+mn-lt"/>
              <a:sym typeface="Symbo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b) O valor da deflexão quando a partícula é solta no equador.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c) O valor da deflexão quando a partícula é solta no pólo norte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a)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000125" y="3857625"/>
          <a:ext cx="2468563" cy="493713"/>
        </p:xfrm>
        <a:graphic>
          <a:graphicData uri="http://schemas.openxmlformats.org/presentationml/2006/ole">
            <p:oleObj spid="_x0000_s15362" name="Equação" r:id="rId3" imgW="1079280" imgH="215640" progId="Equation.3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143375" y="3714750"/>
          <a:ext cx="2409825" cy="871538"/>
        </p:xfrm>
        <a:graphic>
          <a:graphicData uri="http://schemas.openxmlformats.org/presentationml/2006/ole">
            <p:oleObj spid="_x0000_s15363" name="Equação" r:id="rId4" imgW="1054080" imgH="380880" progId="Equation.3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428625" y="4572000"/>
          <a:ext cx="6216650" cy="434975"/>
        </p:xfrm>
        <a:graphic>
          <a:graphicData uri="http://schemas.openxmlformats.org/presentationml/2006/ole">
            <p:oleObj spid="_x0000_s15364" name="Equação" r:id="rId5" imgW="2031840" imgH="190440" progId="Equation.3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2928938" y="5286375"/>
          <a:ext cx="2728912" cy="785813"/>
        </p:xfrm>
        <a:graphic>
          <a:graphicData uri="http://schemas.openxmlformats.org/presentationml/2006/ole">
            <p:oleObj spid="_x0000_s15365" name="Equação" r:id="rId6" imgW="1002960" imgH="380880" progId="Equation.3">
              <p:embed/>
            </p:oleObj>
          </a:graphicData>
        </a:graphic>
      </p:graphicFrame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1711325"/>
            <a:ext cx="50006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714500"/>
            <a:ext cx="5143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071813" y="214313"/>
          <a:ext cx="2728912" cy="785812"/>
        </p:xfrm>
        <a:graphic>
          <a:graphicData uri="http://schemas.openxmlformats.org/presentationml/2006/ole">
            <p:oleObj spid="_x0000_s16386" name="Equação" r:id="rId4" imgW="1002960" imgH="380880" progId="Equation.3">
              <p:embed/>
            </p:oleObj>
          </a:graphicData>
        </a:graphic>
      </p:graphicFrame>
      <p:sp>
        <p:nvSpPr>
          <p:cNvPr id="16389" name="Retângulo 4"/>
          <p:cNvSpPr>
            <a:spLocks noChangeArrowheads="1"/>
          </p:cNvSpPr>
          <p:nvPr/>
        </p:nvSpPr>
        <p:spPr bwMode="auto">
          <a:xfrm>
            <a:off x="500063" y="1071563"/>
            <a:ext cx="7654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Integrando-se duas vezes e impondo que a velocidade inicial  igua a zero  temos: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5786438" y="1785938"/>
          <a:ext cx="2555875" cy="733425"/>
        </p:xfrm>
        <a:graphic>
          <a:graphicData uri="http://schemas.openxmlformats.org/presentationml/2006/ole">
            <p:oleObj spid="_x0000_s16387" name="Equação" r:id="rId5" imgW="939600" imgH="355320" progId="Equation.3">
              <p:embed/>
            </p:oleObj>
          </a:graphicData>
        </a:graphic>
      </p:graphicFrame>
      <p:sp>
        <p:nvSpPr>
          <p:cNvPr id="16390" name="Retângulo 6"/>
          <p:cNvSpPr>
            <a:spLocks noChangeArrowheads="1"/>
          </p:cNvSpPr>
          <p:nvPr/>
        </p:nvSpPr>
        <p:spPr bwMode="auto">
          <a:xfrm>
            <a:off x="5572125" y="3214688"/>
            <a:ext cx="3109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O valor da deflexão quando a</a:t>
            </a:r>
          </a:p>
          <a:p>
            <a:r>
              <a:rPr lang="pt-BR">
                <a:latin typeface="Calibri" pitchFamily="34" charset="0"/>
              </a:rPr>
              <a:t>partícula é no equador: </a:t>
            </a:r>
            <a:r>
              <a:rPr lang="pt-BR">
                <a:latin typeface="Calibri" pitchFamily="34" charset="0"/>
                <a:sym typeface="Symbol" pitchFamily="18" charset="2"/>
              </a:rPr>
              <a:t> = 0</a:t>
            </a:r>
            <a:r>
              <a:rPr lang="pt-BR">
                <a:latin typeface="Calibri" pitchFamily="34" charset="0"/>
              </a:rPr>
              <a:t> </a:t>
            </a:r>
          </a:p>
          <a:p>
            <a:r>
              <a:rPr lang="pt-BR">
                <a:latin typeface="Calibri" pitchFamily="34" charset="0"/>
              </a:rPr>
              <a:t>                   x´ = 0,25m</a:t>
            </a:r>
          </a:p>
        </p:txBody>
      </p:sp>
      <p:sp>
        <p:nvSpPr>
          <p:cNvPr id="16391" name="Retângulo 7"/>
          <p:cNvSpPr>
            <a:spLocks noChangeArrowheads="1"/>
          </p:cNvSpPr>
          <p:nvPr/>
        </p:nvSpPr>
        <p:spPr bwMode="auto">
          <a:xfrm>
            <a:off x="5643563" y="4572000"/>
            <a:ext cx="32496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E o valor da deflexão quando a</a:t>
            </a:r>
          </a:p>
          <a:p>
            <a:r>
              <a:rPr lang="pt-BR">
                <a:latin typeface="Calibri" pitchFamily="34" charset="0"/>
              </a:rPr>
              <a:t>partícula é no polo norte: </a:t>
            </a:r>
            <a:r>
              <a:rPr lang="pt-BR">
                <a:latin typeface="Calibri" pitchFamily="34" charset="0"/>
                <a:sym typeface="Symbol" pitchFamily="18" charset="2"/>
              </a:rPr>
              <a:t>=90 </a:t>
            </a:r>
            <a:endParaRPr lang="pt-BR">
              <a:latin typeface="Calibri" pitchFamily="34" charset="0"/>
            </a:endParaRPr>
          </a:p>
          <a:p>
            <a:r>
              <a:rPr lang="pt-BR">
                <a:latin typeface="Calibri" pitchFamily="34" charset="0"/>
              </a:rPr>
              <a:t>                   x´ = 0 m</a:t>
            </a:r>
          </a:p>
        </p:txBody>
      </p:sp>
      <p:pic>
        <p:nvPicPr>
          <p:cNvPr id="16392" name="Picture 9" descr="http://www.theozonehole.com/images/Corioli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1571625"/>
            <a:ext cx="1785937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aixaDeTexto 1"/>
          <p:cNvSpPr txBox="1">
            <a:spLocks noChangeArrowheads="1"/>
          </p:cNvSpPr>
          <p:nvPr/>
        </p:nvSpPr>
        <p:spPr bwMode="auto">
          <a:xfrm>
            <a:off x="428625" y="285750"/>
            <a:ext cx="51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22)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286250" y="571500"/>
          <a:ext cx="4495800" cy="798513"/>
        </p:xfrm>
        <a:graphic>
          <a:graphicData uri="http://schemas.openxmlformats.org/presentationml/2006/ole">
            <p:oleObj spid="_x0000_s17410" name="Equação" r:id="rId3" imgW="1358640" imgH="241200" progId="Equation.3">
              <p:embed/>
            </p:oleObj>
          </a:graphicData>
        </a:graphic>
      </p:graphicFrame>
      <p:pic>
        <p:nvPicPr>
          <p:cNvPr id="17413" name="Imagem 7" descr="Rotating_earth_(large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8573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ta para cima 12"/>
          <p:cNvSpPr/>
          <p:nvPr/>
        </p:nvSpPr>
        <p:spPr>
          <a:xfrm>
            <a:off x="2214546" y="1285860"/>
            <a:ext cx="642938" cy="492918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defRPr/>
            </a:pPr>
            <a:endParaRPr lang="pt-BR" sz="7200" dirty="0">
              <a:solidFill>
                <a:schemeClr val="tx1"/>
              </a:solidFill>
              <a:latin typeface="Symbol" pitchFamily="18" charset="2"/>
            </a:endParaRPr>
          </a:p>
          <a:p>
            <a:pPr algn="ctr">
              <a:defRPr/>
            </a:pPr>
            <a:r>
              <a:rPr lang="pt-BR" sz="7200" dirty="0">
                <a:solidFill>
                  <a:schemeClr val="tx1"/>
                </a:solidFill>
                <a:latin typeface="Symbol" pitchFamily="18" charset="2"/>
              </a:rPr>
              <a:t>w</a:t>
            </a:r>
          </a:p>
          <a:p>
            <a:pPr algn="ctr">
              <a:defRPr/>
            </a:pPr>
            <a:endParaRPr lang="pt-BR" sz="7200" dirty="0">
              <a:solidFill>
                <a:schemeClr val="tx1"/>
              </a:solidFill>
              <a:latin typeface="Symbol" pitchFamily="18" charset="2"/>
            </a:endParaRPr>
          </a:p>
          <a:p>
            <a:pPr algn="ctr">
              <a:defRPr/>
            </a:pPr>
            <a:endParaRPr lang="pt-BR" sz="7200" dirty="0">
              <a:solidFill>
                <a:schemeClr val="tx1"/>
              </a:solidFill>
              <a:latin typeface="Symbol" pitchFamily="18" charset="2"/>
            </a:endParaRPr>
          </a:p>
          <a:p>
            <a:pPr algn="ctr">
              <a:defRPr/>
            </a:pPr>
            <a:endParaRPr lang="pt-BR" sz="7200" dirty="0">
              <a:solidFill>
                <a:schemeClr val="tx1"/>
              </a:solidFill>
              <a:latin typeface="Symbol" pitchFamily="18" charset="2"/>
            </a:endParaRPr>
          </a:p>
          <a:p>
            <a:pPr algn="ctr">
              <a:defRPr/>
            </a:pPr>
            <a:endParaRPr lang="pt-BR" sz="7200" dirty="0">
              <a:solidFill>
                <a:schemeClr val="tx1"/>
              </a:solidFill>
              <a:latin typeface="Symbol" pitchFamily="18" charset="2"/>
            </a:endParaRPr>
          </a:p>
          <a:p>
            <a:pPr algn="ctr">
              <a:defRPr/>
            </a:pPr>
            <a:endParaRPr lang="pt-BR" sz="7200" dirty="0">
              <a:solidFill>
                <a:schemeClr val="tx1"/>
              </a:solidFill>
              <a:latin typeface="Symbol" pitchFamily="18" charset="2"/>
            </a:endParaRPr>
          </a:p>
          <a:p>
            <a:pPr algn="ctr">
              <a:defRPr/>
            </a:pPr>
            <a:endParaRPr lang="pt-BR" sz="7200" dirty="0">
              <a:solidFill>
                <a:schemeClr val="tx1"/>
              </a:solidFill>
              <a:latin typeface="Symbol" pitchFamily="18" charset="2"/>
            </a:endParaRPr>
          </a:p>
          <a:p>
            <a:pPr algn="ctr">
              <a:defRPr/>
            </a:pPr>
            <a:endParaRPr lang="pt-BR" sz="7200" dirty="0">
              <a:solidFill>
                <a:schemeClr val="tx1"/>
              </a:solidFill>
            </a:endParaRPr>
          </a:p>
        </p:txBody>
      </p:sp>
      <p:pic>
        <p:nvPicPr>
          <p:cNvPr id="16391" name="Imagem 4" descr="SphericalCoordinat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1143000"/>
            <a:ext cx="4286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5000625" y="2214563"/>
          <a:ext cx="3571875" cy="714375"/>
        </p:xfrm>
        <a:graphic>
          <a:graphicData uri="http://schemas.openxmlformats.org/presentationml/2006/ole">
            <p:oleObj spid="_x0000_s17411" name="Equação" r:id="rId6" imgW="10792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aixaDeTexto 1"/>
          <p:cNvSpPr txBox="1">
            <a:spLocks noChangeArrowheads="1"/>
          </p:cNvSpPr>
          <p:nvPr/>
        </p:nvSpPr>
        <p:spPr bwMode="auto">
          <a:xfrm>
            <a:off x="285750" y="357188"/>
            <a:ext cx="8729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1) Escrever em coordenadas polares a equação da curva dada em coordenadas cartesianas.</a:t>
            </a: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r>
              <a:rPr lang="pt-BR">
                <a:latin typeface="Calibri" pitchFamily="34" charset="0"/>
              </a:rPr>
              <a:t>a) Y = 5X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71625" y="1714500"/>
          <a:ext cx="2074863" cy="1336675"/>
        </p:xfrm>
        <a:graphic>
          <a:graphicData uri="http://schemas.openxmlformats.org/presentationml/2006/ole">
            <p:oleObj spid="_x0000_s1026" name="Equação" r:id="rId3" imgW="571320" imgH="36828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643438" y="1785938"/>
          <a:ext cx="2212975" cy="1244600"/>
        </p:xfrm>
        <a:graphic>
          <a:graphicData uri="http://schemas.openxmlformats.org/presentationml/2006/ole">
            <p:oleObj spid="_x0000_s1027" name="Equação" r:id="rId4" imgW="609480" imgH="34272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293813" y="3236913"/>
          <a:ext cx="2489200" cy="1290637"/>
        </p:xfrm>
        <a:graphic>
          <a:graphicData uri="http://schemas.openxmlformats.org/presentationml/2006/ole">
            <p:oleObj spid="_x0000_s1028" name="Equação" r:id="rId5" imgW="685800" imgH="35532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57250" y="5572125"/>
          <a:ext cx="7072313" cy="857250"/>
        </p:xfrm>
        <a:graphic>
          <a:graphicData uri="http://schemas.openxmlformats.org/presentationml/2006/ole">
            <p:oleObj spid="_x0000_s1029" name="Equação" r:id="rId6" imgW="1257120" imgH="15228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714875" y="3429000"/>
          <a:ext cx="1981200" cy="1320800"/>
        </p:xfrm>
        <a:graphic>
          <a:graphicData uri="http://schemas.openxmlformats.org/presentationml/2006/ole">
            <p:oleObj spid="_x0000_s1030" name="Equação" r:id="rId7" imgW="533160" imgH="355320" progId="Equation.3">
              <p:embed/>
            </p:oleObj>
          </a:graphicData>
        </a:graphic>
      </p:graphicFrame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1071563"/>
            <a:ext cx="37147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0"/>
            <a:ext cx="7769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1428750"/>
            <a:ext cx="41433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643063" y="5000625"/>
          <a:ext cx="7270750" cy="630238"/>
        </p:xfrm>
        <a:graphic>
          <a:graphicData uri="http://schemas.openxmlformats.org/presentationml/2006/ole">
            <p:oleObj spid="_x0000_s18434" name="Equação" r:id="rId6" imgW="2197080" imgH="190440" progId="Equation.3">
              <p:embed/>
            </p:oleObj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214313" y="357188"/>
          <a:ext cx="7272337" cy="630237"/>
        </p:xfrm>
        <a:graphic>
          <a:graphicData uri="http://schemas.openxmlformats.org/presentationml/2006/ole">
            <p:oleObj spid="_x0000_s18435" name="Equação" r:id="rId7" imgW="21970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aixaDeTexto 1"/>
          <p:cNvSpPr txBox="1">
            <a:spLocks noChangeArrowheads="1"/>
          </p:cNvSpPr>
          <p:nvPr/>
        </p:nvSpPr>
        <p:spPr bwMode="auto">
          <a:xfrm>
            <a:off x="428625" y="285750"/>
            <a:ext cx="51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22)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000250" y="500063"/>
          <a:ext cx="4495800" cy="798512"/>
        </p:xfrm>
        <a:graphic>
          <a:graphicData uri="http://schemas.openxmlformats.org/presentationml/2006/ole">
            <p:oleObj spid="_x0000_s19458" name="Equação" r:id="rId3" imgW="1358640" imgH="241200" progId="Equation.3">
              <p:embed/>
            </p:oleObj>
          </a:graphicData>
        </a:graphic>
      </p:graphicFrame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1428750"/>
            <a:ext cx="5524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57375" y="1643063"/>
          <a:ext cx="6000750" cy="1682750"/>
        </p:xfrm>
        <a:graphic>
          <a:graphicData uri="http://schemas.openxmlformats.org/presentationml/2006/ole">
            <p:oleObj spid="_x0000_s20482" name="Equação" r:id="rId3" imgW="2171520" imgH="672840" progId="Equation.3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714375" y="4000500"/>
          <a:ext cx="7512050" cy="2000250"/>
        </p:xfrm>
        <a:graphic>
          <a:graphicData uri="http://schemas.openxmlformats.org/presentationml/2006/ole">
            <p:oleObj spid="_x0000_s20483" name="Equação" r:id="rId4" imgW="2234880" imgH="672840" progId="Equation.3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000250" y="357188"/>
          <a:ext cx="4495800" cy="798512"/>
        </p:xfrm>
        <a:graphic>
          <a:graphicData uri="http://schemas.openxmlformats.org/presentationml/2006/ole">
            <p:oleObj spid="_x0000_s20484" name="Equação" r:id="rId5" imgW="13586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8"/>
          <p:cNvGraphicFramePr>
            <a:graphicFrameLocks noChangeAspect="1"/>
          </p:cNvGraphicFramePr>
          <p:nvPr/>
        </p:nvGraphicFramePr>
        <p:xfrm>
          <a:off x="357188" y="2286000"/>
          <a:ext cx="4286250" cy="839788"/>
        </p:xfrm>
        <a:graphic>
          <a:graphicData uri="http://schemas.openxmlformats.org/presentationml/2006/ole">
            <p:oleObj spid="_x0000_s21506" name="Equação" r:id="rId3" imgW="1295280" imgH="253800" progId="Equation.3">
              <p:embed/>
            </p:oleObj>
          </a:graphicData>
        </a:graphic>
      </p:graphicFrame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2071688" y="4643438"/>
          <a:ext cx="4495800" cy="798512"/>
        </p:xfrm>
        <a:graphic>
          <a:graphicData uri="http://schemas.openxmlformats.org/presentationml/2006/ole">
            <p:oleObj spid="_x0000_s21507" name="Equação" r:id="rId4" imgW="1358640" imgH="241200" progId="Equation.3">
              <p:embed/>
            </p:oleObj>
          </a:graphicData>
        </a:graphic>
      </p:graphicFrame>
      <p:graphicFrame>
        <p:nvGraphicFramePr>
          <p:cNvPr id="21508" name="Object 6"/>
          <p:cNvGraphicFramePr>
            <a:graphicFrameLocks noChangeAspect="1"/>
          </p:cNvGraphicFramePr>
          <p:nvPr/>
        </p:nvGraphicFramePr>
        <p:xfrm>
          <a:off x="928688" y="1285875"/>
          <a:ext cx="6811962" cy="642938"/>
        </p:xfrm>
        <a:graphic>
          <a:graphicData uri="http://schemas.openxmlformats.org/presentationml/2006/ole">
            <p:oleObj spid="_x0000_s21508" name="Equação" r:id="rId5" imgW="2425680" imgH="228600" progId="Equation.3">
              <p:embed/>
            </p:oleObj>
          </a:graphicData>
        </a:graphic>
      </p:graphicFrame>
      <p:graphicFrame>
        <p:nvGraphicFramePr>
          <p:cNvPr id="21509" name="Object 7"/>
          <p:cNvGraphicFramePr>
            <a:graphicFrameLocks noChangeAspect="1"/>
          </p:cNvGraphicFramePr>
          <p:nvPr/>
        </p:nvGraphicFramePr>
        <p:xfrm>
          <a:off x="3714750" y="3357563"/>
          <a:ext cx="4878388" cy="839787"/>
        </p:xfrm>
        <a:graphic>
          <a:graphicData uri="http://schemas.openxmlformats.org/presentationml/2006/ole">
            <p:oleObj spid="_x0000_s21509" name="Equação" r:id="rId6" imgW="147312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214438"/>
            <a:ext cx="5524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2" name="Object 3"/>
          <p:cNvGraphicFramePr>
            <a:graphicFrameLocks noChangeAspect="1"/>
          </p:cNvGraphicFramePr>
          <p:nvPr/>
        </p:nvGraphicFramePr>
        <p:xfrm>
          <a:off x="428625" y="1143000"/>
          <a:ext cx="4286250" cy="857250"/>
        </p:xfrm>
        <a:graphic>
          <a:graphicData uri="http://schemas.openxmlformats.org/presentationml/2006/ole">
            <p:oleObj spid="_x0000_s22530" name="Equação" r:id="rId4" imgW="1079280" imgH="215640" progId="Equation.3">
              <p:embed/>
            </p:oleObj>
          </a:graphicData>
        </a:graphic>
      </p:graphicFrame>
      <p:sp>
        <p:nvSpPr>
          <p:cNvPr id="5" name="Seta para cima 4"/>
          <p:cNvSpPr/>
          <p:nvPr/>
        </p:nvSpPr>
        <p:spPr>
          <a:xfrm>
            <a:off x="5286380" y="1214422"/>
            <a:ext cx="642938" cy="492918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defRPr/>
            </a:pPr>
            <a:endParaRPr lang="pt-BR" sz="7200" dirty="0">
              <a:solidFill>
                <a:schemeClr val="tx1"/>
              </a:solidFill>
              <a:latin typeface="Symbol" pitchFamily="18" charset="2"/>
            </a:endParaRPr>
          </a:p>
          <a:p>
            <a:pPr algn="ctr">
              <a:defRPr/>
            </a:pPr>
            <a:r>
              <a:rPr lang="pt-BR" sz="7200" dirty="0">
                <a:solidFill>
                  <a:schemeClr val="tx1"/>
                </a:solidFill>
                <a:latin typeface="Symbol" pitchFamily="18" charset="2"/>
              </a:rPr>
              <a:t>w</a:t>
            </a:r>
          </a:p>
          <a:p>
            <a:pPr algn="ctr">
              <a:defRPr/>
            </a:pPr>
            <a:endParaRPr lang="pt-BR" sz="7200" dirty="0">
              <a:solidFill>
                <a:schemeClr val="tx1"/>
              </a:solidFill>
              <a:latin typeface="Symbol" pitchFamily="18" charset="2"/>
            </a:endParaRPr>
          </a:p>
          <a:p>
            <a:pPr algn="ctr">
              <a:defRPr/>
            </a:pPr>
            <a:endParaRPr lang="pt-BR" sz="7200" dirty="0">
              <a:solidFill>
                <a:schemeClr val="tx1"/>
              </a:solidFill>
              <a:latin typeface="Symbol" pitchFamily="18" charset="2"/>
            </a:endParaRPr>
          </a:p>
          <a:p>
            <a:pPr algn="ctr">
              <a:defRPr/>
            </a:pPr>
            <a:endParaRPr lang="pt-BR" sz="7200" dirty="0">
              <a:solidFill>
                <a:schemeClr val="tx1"/>
              </a:solidFill>
              <a:latin typeface="Symbol" pitchFamily="18" charset="2"/>
            </a:endParaRPr>
          </a:p>
          <a:p>
            <a:pPr algn="ctr">
              <a:defRPr/>
            </a:pPr>
            <a:endParaRPr lang="pt-BR" sz="7200" dirty="0">
              <a:solidFill>
                <a:schemeClr val="tx1"/>
              </a:solidFill>
              <a:latin typeface="Symbol" pitchFamily="18" charset="2"/>
            </a:endParaRPr>
          </a:p>
          <a:p>
            <a:pPr algn="ctr">
              <a:defRPr/>
            </a:pPr>
            <a:endParaRPr lang="pt-BR" sz="7200" dirty="0">
              <a:solidFill>
                <a:schemeClr val="tx1"/>
              </a:solidFill>
              <a:latin typeface="Symbol" pitchFamily="18" charset="2"/>
            </a:endParaRPr>
          </a:p>
          <a:p>
            <a:pPr algn="ctr">
              <a:defRPr/>
            </a:pPr>
            <a:endParaRPr lang="pt-BR" sz="7200" dirty="0">
              <a:solidFill>
                <a:schemeClr val="tx1"/>
              </a:solidFill>
              <a:latin typeface="Symbol" pitchFamily="18" charset="2"/>
            </a:endParaRPr>
          </a:p>
          <a:p>
            <a:pPr algn="ctr">
              <a:defRPr/>
            </a:pPr>
            <a:endParaRPr lang="pt-BR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 descr="baby-pointing-yo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071563"/>
            <a:ext cx="606425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 explicativo em forma de nuvem 2"/>
          <p:cNvSpPr/>
          <p:nvPr/>
        </p:nvSpPr>
        <p:spPr>
          <a:xfrm>
            <a:off x="5429250" y="214313"/>
            <a:ext cx="3214688" cy="3214687"/>
          </a:xfrm>
          <a:prstGeom prst="cloudCallout">
            <a:avLst>
              <a:gd name="adj1" fmla="val -96531"/>
              <a:gd name="adj2" fmla="val 8131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dirty="0">
                <a:solidFill>
                  <a:schemeClr val="tx1"/>
                </a:solidFill>
              </a:rPr>
              <a:t>Fim</a:t>
            </a:r>
          </a:p>
        </p:txBody>
      </p:sp>
      <p:sp>
        <p:nvSpPr>
          <p:cNvPr id="26628" name="Retângulo 3"/>
          <p:cNvSpPr>
            <a:spLocks noChangeArrowheads="1"/>
          </p:cNvSpPr>
          <p:nvPr/>
        </p:nvSpPr>
        <p:spPr bwMode="auto">
          <a:xfrm>
            <a:off x="5429250" y="5929313"/>
            <a:ext cx="2903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Dr. Sebastião Simionatto</a:t>
            </a:r>
          </a:p>
          <a:p>
            <a:r>
              <a:rPr lang="pt-BR">
                <a:latin typeface="Calibri" pitchFamily="34" charset="0"/>
                <a:hlinkClick r:id="rId3"/>
              </a:rPr>
              <a:t>simionatto@if.usp.br</a:t>
            </a:r>
            <a:r>
              <a:rPr lang="pt-BR">
                <a:latin typeface="Calibri" pitchFamily="34" charset="0"/>
              </a:rPr>
              <a:t>  - 2009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71625" y="1714500"/>
          <a:ext cx="2074863" cy="1336675"/>
        </p:xfrm>
        <a:graphic>
          <a:graphicData uri="http://schemas.openxmlformats.org/presentationml/2006/ole">
            <p:oleObj spid="_x0000_s2050" name="Equação" r:id="rId3" imgW="571320" imgH="36828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929188" y="1714500"/>
          <a:ext cx="2212975" cy="1336675"/>
        </p:xfrm>
        <a:graphic>
          <a:graphicData uri="http://schemas.openxmlformats.org/presentationml/2006/ole">
            <p:oleObj spid="_x0000_s2051" name="Equação" r:id="rId4" imgW="609480" imgH="368280" progId="Equation.3">
              <p:embed/>
            </p:oleObj>
          </a:graphicData>
        </a:graphic>
      </p:graphicFrame>
      <p:sp>
        <p:nvSpPr>
          <p:cNvPr id="2055" name="CaixaDeTexto 3"/>
          <p:cNvSpPr txBox="1">
            <a:spLocks noChangeArrowheads="1"/>
          </p:cNvSpPr>
          <p:nvPr/>
        </p:nvSpPr>
        <p:spPr bwMode="auto">
          <a:xfrm>
            <a:off x="857250" y="714375"/>
            <a:ext cx="96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b) Y = X</a:t>
            </a:r>
            <a:r>
              <a:rPr lang="pt-BR" baseline="30000">
                <a:latin typeface="Calibri" pitchFamily="34" charset="0"/>
              </a:rPr>
              <a:t>2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449388" y="3463925"/>
          <a:ext cx="2028825" cy="1982788"/>
        </p:xfrm>
        <a:graphic>
          <a:graphicData uri="http://schemas.openxmlformats.org/presentationml/2006/ole">
            <p:oleObj spid="_x0000_s2052" name="Equação" r:id="rId5" imgW="558720" imgH="545760" progId="Equation.3">
              <p:embed/>
            </p:oleObj>
          </a:graphicData>
        </a:graphic>
      </p:graphicFrame>
      <p:sp>
        <p:nvSpPr>
          <p:cNvPr id="6" name="Seta em curva para a direita 5"/>
          <p:cNvSpPr/>
          <p:nvPr/>
        </p:nvSpPr>
        <p:spPr>
          <a:xfrm>
            <a:off x="785813" y="2071688"/>
            <a:ext cx="714375" cy="257175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357688" y="3500438"/>
          <a:ext cx="2951162" cy="1292225"/>
        </p:xfrm>
        <a:graphic>
          <a:graphicData uri="http://schemas.openxmlformats.org/presentationml/2006/ole">
            <p:oleObj spid="_x0000_s2053" name="Equação" r:id="rId6" imgW="812520" imgH="35532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376488" y="5286375"/>
          <a:ext cx="4962525" cy="928688"/>
        </p:xfrm>
        <a:graphic>
          <a:graphicData uri="http://schemas.openxmlformats.org/presentationml/2006/ole">
            <p:oleObj spid="_x0000_s2054" name="Equação" r:id="rId7" imgW="761760" imgH="152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CaixaDeTexto 1"/>
          <p:cNvSpPr txBox="1">
            <a:spLocks noChangeArrowheads="1"/>
          </p:cNvSpPr>
          <p:nvPr/>
        </p:nvSpPr>
        <p:spPr bwMode="auto">
          <a:xfrm>
            <a:off x="500063" y="642938"/>
            <a:ext cx="262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d)  (x</a:t>
            </a:r>
            <a:r>
              <a:rPr lang="pt-BR" baseline="30000"/>
              <a:t>2</a:t>
            </a:r>
            <a:r>
              <a:rPr lang="pt-BR"/>
              <a:t> + y</a:t>
            </a:r>
            <a:r>
              <a:rPr lang="pt-BR" baseline="30000"/>
              <a:t>2</a:t>
            </a:r>
            <a:r>
              <a:rPr lang="pt-BR"/>
              <a:t>)</a:t>
            </a:r>
            <a:r>
              <a:rPr lang="pt-BR" baseline="30000"/>
              <a:t> 2</a:t>
            </a:r>
            <a:r>
              <a:rPr lang="pt-BR"/>
              <a:t> = x</a:t>
            </a:r>
            <a:r>
              <a:rPr lang="pt-BR" baseline="30000"/>
              <a:t>3</a:t>
            </a:r>
            <a:r>
              <a:rPr lang="pt-BR"/>
              <a:t> – 3xy</a:t>
            </a:r>
            <a:r>
              <a:rPr lang="pt-BR" baseline="30000"/>
              <a:t>2</a:t>
            </a:r>
            <a:endParaRPr lang="pt-BR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571750" y="1285875"/>
          <a:ext cx="4241800" cy="646113"/>
        </p:xfrm>
        <a:graphic>
          <a:graphicData uri="http://schemas.openxmlformats.org/presentationml/2006/ole">
            <p:oleObj spid="_x0000_s3074" name="Equação" r:id="rId3" imgW="1168200" imgH="177480" progId="Equation.3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785813" y="2000250"/>
          <a:ext cx="7820025" cy="788988"/>
        </p:xfrm>
        <a:graphic>
          <a:graphicData uri="http://schemas.openxmlformats.org/presentationml/2006/ole">
            <p:oleObj spid="_x0000_s3075" name="Equação" r:id="rId4" imgW="2514600" imgH="253800" progId="Equation.3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00063" y="3214688"/>
          <a:ext cx="8218487" cy="731837"/>
        </p:xfrm>
        <a:graphic>
          <a:graphicData uri="http://schemas.openxmlformats.org/presentationml/2006/ole">
            <p:oleObj spid="_x0000_s3076" name="Equação" r:id="rId5" imgW="2844720" imgH="253800" progId="Equation.3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987550" y="4322763"/>
          <a:ext cx="5099050" cy="658812"/>
        </p:xfrm>
        <a:graphic>
          <a:graphicData uri="http://schemas.openxmlformats.org/presentationml/2006/ole">
            <p:oleObj spid="_x0000_s3077" name="Equação" r:id="rId6" imgW="1765080" imgH="228600" progId="Equation.3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224088" y="5429250"/>
          <a:ext cx="4364037" cy="658813"/>
        </p:xfrm>
        <a:graphic>
          <a:graphicData uri="http://schemas.openxmlformats.org/presentationml/2006/ole">
            <p:oleObj spid="_x0000_s3078" name="Equação" r:id="rId7" imgW="1511280" imgH="228600" progId="Equation.3">
              <p:embed/>
            </p:oleObj>
          </a:graphicData>
        </a:graphic>
      </p:graphicFrame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714625" y="4214813"/>
            <a:ext cx="466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/>
              <a:t>x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2143125" y="4214813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CaixaDeTexto 1"/>
          <p:cNvSpPr txBox="1">
            <a:spLocks noChangeArrowheads="1"/>
          </p:cNvSpPr>
          <p:nvPr/>
        </p:nvSpPr>
        <p:spPr bwMode="auto">
          <a:xfrm>
            <a:off x="500063" y="642938"/>
            <a:ext cx="262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d)  (x</a:t>
            </a:r>
            <a:r>
              <a:rPr lang="pt-BR" baseline="30000"/>
              <a:t>2</a:t>
            </a:r>
            <a:r>
              <a:rPr lang="pt-BR"/>
              <a:t> + y</a:t>
            </a:r>
            <a:r>
              <a:rPr lang="pt-BR" baseline="30000"/>
              <a:t>2</a:t>
            </a:r>
            <a:r>
              <a:rPr lang="pt-BR"/>
              <a:t>)</a:t>
            </a:r>
            <a:r>
              <a:rPr lang="pt-BR" baseline="30000"/>
              <a:t> 2</a:t>
            </a:r>
            <a:r>
              <a:rPr lang="pt-BR"/>
              <a:t> = x</a:t>
            </a:r>
            <a:r>
              <a:rPr lang="pt-BR" baseline="30000"/>
              <a:t>3</a:t>
            </a:r>
            <a:r>
              <a:rPr lang="pt-BR"/>
              <a:t> – 3xy</a:t>
            </a:r>
            <a:r>
              <a:rPr lang="pt-BR" baseline="30000"/>
              <a:t>2</a:t>
            </a:r>
            <a:endParaRPr lang="pt-BR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000250" y="1357313"/>
          <a:ext cx="4364038" cy="658812"/>
        </p:xfrm>
        <a:graphic>
          <a:graphicData uri="http://schemas.openxmlformats.org/presentationml/2006/ole">
            <p:oleObj spid="_x0000_s4098" name="Equação" r:id="rId3" imgW="1511280" imgH="228600" progId="Equation.3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071563" y="2214563"/>
          <a:ext cx="6715125" cy="1060450"/>
        </p:xfrm>
        <a:graphic>
          <a:graphicData uri="http://schemas.openxmlformats.org/presentationml/2006/ole">
            <p:oleObj spid="_x0000_s4099" name="Equação" r:id="rId4" imgW="2209680" imgH="368280" progId="Equation.3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1571625" y="3571875"/>
          <a:ext cx="6215063" cy="1060450"/>
        </p:xfrm>
        <a:graphic>
          <a:graphicData uri="http://schemas.openxmlformats.org/presentationml/2006/ole">
            <p:oleObj spid="_x0000_s4100" name="Equação" r:id="rId5" imgW="1981080" imgH="368280" progId="Equation.3">
              <p:embed/>
            </p:oleObj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2214563" y="4929188"/>
          <a:ext cx="4291012" cy="439737"/>
        </p:xfrm>
        <a:graphic>
          <a:graphicData uri="http://schemas.openxmlformats.org/presentationml/2006/ole">
            <p:oleObj spid="_x0000_s4101" name="Equação" r:id="rId6" imgW="1485720" imgH="152280" progId="Equation.3">
              <p:embed/>
            </p:oleObj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3286125" y="5572125"/>
          <a:ext cx="2286000" cy="647700"/>
        </p:xfrm>
        <a:graphic>
          <a:graphicData uri="http://schemas.openxmlformats.org/presentationml/2006/ole">
            <p:oleObj spid="_x0000_s4102" name="Equação" r:id="rId7" imgW="545760" imgH="152280" progId="Equation.3">
              <p:embed/>
            </p:oleObj>
          </a:graphicData>
        </a:graphic>
      </p:graphicFrame>
      <p:cxnSp>
        <p:nvCxnSpPr>
          <p:cNvPr id="13" name="Conector de seta reta 12"/>
          <p:cNvCxnSpPr/>
          <p:nvPr/>
        </p:nvCxnSpPr>
        <p:spPr>
          <a:xfrm rot="5400000">
            <a:off x="3786188" y="2357437"/>
            <a:ext cx="571500" cy="4286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5400000">
            <a:off x="3929063" y="3643312"/>
            <a:ext cx="571500" cy="4286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785813"/>
            <a:ext cx="53038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aixaDeTexto 5"/>
          <p:cNvSpPr txBox="1">
            <a:spLocks noChangeArrowheads="1"/>
          </p:cNvSpPr>
          <p:nvPr/>
        </p:nvSpPr>
        <p:spPr bwMode="auto">
          <a:xfrm>
            <a:off x="285750" y="500063"/>
            <a:ext cx="390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2)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714375"/>
            <a:ext cx="54514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785813"/>
            <a:ext cx="50863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16"/>
          <p:cNvGraphicFramePr>
            <a:graphicFrameLocks noChangeAspect="1"/>
          </p:cNvGraphicFramePr>
          <p:nvPr/>
        </p:nvGraphicFramePr>
        <p:xfrm>
          <a:off x="1785938" y="3500438"/>
          <a:ext cx="5072062" cy="1347787"/>
        </p:xfrm>
        <a:graphic>
          <a:graphicData uri="http://schemas.openxmlformats.org/presentationml/2006/ole">
            <p:oleObj spid="_x0000_s5122" name="Equação" r:id="rId3" imgW="736560" imgH="215640" progId="Equation.3">
              <p:embed/>
            </p:oleObj>
          </a:graphicData>
        </a:graphic>
      </p:graphicFrame>
      <p:graphicFrame>
        <p:nvGraphicFramePr>
          <p:cNvPr id="15365" name="Object 6"/>
          <p:cNvGraphicFramePr>
            <a:graphicFrameLocks noChangeAspect="1"/>
          </p:cNvGraphicFramePr>
          <p:nvPr/>
        </p:nvGraphicFramePr>
        <p:xfrm>
          <a:off x="2500313" y="3571875"/>
          <a:ext cx="3595687" cy="1285875"/>
        </p:xfrm>
        <a:graphic>
          <a:graphicData uri="http://schemas.openxmlformats.org/presentationml/2006/ole">
            <p:oleObj spid="_x0000_s5123" name="Equação" r:id="rId4" imgW="990360" imgH="393480" progId="Equation.3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000250" y="1785938"/>
          <a:ext cx="2225675" cy="581025"/>
        </p:xfrm>
        <a:graphic>
          <a:graphicData uri="http://schemas.openxmlformats.org/presentationml/2006/ole">
            <p:oleObj spid="_x0000_s5124" name="Equação" r:id="rId5" imgW="634680" imgH="164880" progId="Equation.3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857750" y="1500188"/>
          <a:ext cx="2173288" cy="1001712"/>
        </p:xfrm>
        <a:graphic>
          <a:graphicData uri="http://schemas.openxmlformats.org/presentationml/2006/ole">
            <p:oleObj spid="_x0000_s5125" name="Equação" r:id="rId6" imgW="774360" imgH="355320" progId="Equation.3">
              <p:embed/>
            </p:oleObj>
          </a:graphicData>
        </a:graphic>
      </p:graphicFrame>
      <p:cxnSp>
        <p:nvCxnSpPr>
          <p:cNvPr id="5" name="Conector de seta reta 4"/>
          <p:cNvCxnSpPr/>
          <p:nvPr/>
        </p:nvCxnSpPr>
        <p:spPr>
          <a:xfrm rot="16200000" flipH="1">
            <a:off x="1857375" y="2643188"/>
            <a:ext cx="2143125" cy="14287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rot="16200000" flipH="1">
            <a:off x="4607719" y="2678907"/>
            <a:ext cx="1500187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CaixaDeTexto 14"/>
          <p:cNvSpPr txBox="1">
            <a:spLocks noChangeArrowheads="1"/>
          </p:cNvSpPr>
          <p:nvPr/>
        </p:nvSpPr>
        <p:spPr bwMode="auto">
          <a:xfrm>
            <a:off x="357188" y="642938"/>
            <a:ext cx="1169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3)    T = 1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571750" y="2786063"/>
            <a:ext cx="2071688" cy="12858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 em curva para a direita 14"/>
          <p:cNvSpPr/>
          <p:nvPr/>
        </p:nvSpPr>
        <p:spPr>
          <a:xfrm rot="5133635">
            <a:off x="4664869" y="-140493"/>
            <a:ext cx="731837" cy="243840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285875" y="2214563"/>
          <a:ext cx="6510338" cy="1143000"/>
        </p:xfrm>
        <a:graphic>
          <a:graphicData uri="http://schemas.openxmlformats.org/presentationml/2006/ole">
            <p:oleObj spid="_x0000_s6146" name="Equação" r:id="rId3" imgW="2387520" imgH="419040" progId="Equation.3">
              <p:embed/>
            </p:oleObj>
          </a:graphicData>
        </a:graphic>
      </p:graphicFrame>
      <p:sp>
        <p:nvSpPr>
          <p:cNvPr id="6150" name="CaixaDeTexto 5"/>
          <p:cNvSpPr txBox="1">
            <a:spLocks noChangeArrowheads="1"/>
          </p:cNvSpPr>
          <p:nvPr/>
        </p:nvSpPr>
        <p:spPr bwMode="auto">
          <a:xfrm>
            <a:off x="1143000" y="857250"/>
            <a:ext cx="148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4) Prove que: </a:t>
            </a: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2786063" y="571500"/>
          <a:ext cx="3595687" cy="1428750"/>
        </p:xfrm>
        <a:graphic>
          <a:graphicData uri="http://schemas.openxmlformats.org/presentationml/2006/ole">
            <p:oleObj spid="_x0000_s6147" name="Equação" r:id="rId4" imgW="990360" imgH="393480" progId="Equation.3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571500" y="3714750"/>
          <a:ext cx="7966075" cy="1212850"/>
        </p:xfrm>
        <a:graphic>
          <a:graphicData uri="http://schemas.openxmlformats.org/presentationml/2006/ole">
            <p:oleObj spid="_x0000_s6148" name="Equação" r:id="rId5" imgW="2920680" imgH="444240" progId="Equation.3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286000" y="5143500"/>
          <a:ext cx="4543425" cy="1135063"/>
        </p:xfrm>
        <a:graphic>
          <a:graphicData uri="http://schemas.openxmlformats.org/presentationml/2006/ole">
            <p:oleObj spid="_x0000_s6149" name="Equação" r:id="rId6" imgW="15746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CaixaDeTexto 2"/>
          <p:cNvSpPr txBox="1">
            <a:spLocks noChangeArrowheads="1"/>
          </p:cNvSpPr>
          <p:nvPr/>
        </p:nvSpPr>
        <p:spPr bwMode="auto">
          <a:xfrm>
            <a:off x="428625" y="428625"/>
            <a:ext cx="49418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5. Um ponto move-se sobre a curva </a:t>
            </a:r>
          </a:p>
          <a:p>
            <a:r>
              <a:rPr lang="pt-BR">
                <a:latin typeface="Calibri" pitchFamily="34" charset="0"/>
              </a:rPr>
              <a:t> </a:t>
            </a:r>
          </a:p>
          <a:p>
            <a:r>
              <a:rPr lang="pt-BR">
                <a:latin typeface="Calibri" pitchFamily="34" charset="0"/>
              </a:rPr>
              <a:t>Sua aceleração transversal vale  </a:t>
            </a:r>
          </a:p>
          <a:p>
            <a:endParaRPr lang="pt-BR">
              <a:latin typeface="Calibri" pitchFamily="34" charset="0"/>
            </a:endParaRPr>
          </a:p>
          <a:p>
            <a:r>
              <a:rPr lang="pt-BR">
                <a:latin typeface="Calibri" pitchFamily="34" charset="0"/>
              </a:rPr>
              <a:t>No instante inicial t=0 tem-se que </a:t>
            </a:r>
            <a:r>
              <a:rPr lang="pt-BR">
                <a:latin typeface="Calibri" pitchFamily="34" charset="0"/>
                <a:sym typeface="Symbol" pitchFamily="18" charset="2"/>
              </a:rPr>
              <a:t></a:t>
            </a:r>
            <a:r>
              <a:rPr lang="pt-BR">
                <a:latin typeface="Calibri" pitchFamily="34" charset="0"/>
              </a:rPr>
              <a:t>=1,  d</a:t>
            </a:r>
            <a:r>
              <a:rPr lang="pt-BR">
                <a:latin typeface="Calibri" pitchFamily="34" charset="0"/>
                <a:sym typeface="Symbol" pitchFamily="18" charset="2"/>
              </a:rPr>
              <a:t></a:t>
            </a:r>
            <a:r>
              <a:rPr lang="pt-BR">
                <a:latin typeface="Calibri" pitchFamily="34" charset="0"/>
              </a:rPr>
              <a:t>/dt=1/2. </a:t>
            </a:r>
          </a:p>
          <a:p>
            <a:endParaRPr lang="pt-BR">
              <a:latin typeface="Calibri" pitchFamily="34" charset="0"/>
            </a:endParaRPr>
          </a:p>
          <a:p>
            <a:r>
              <a:rPr lang="pt-BR">
                <a:latin typeface="Calibri" pitchFamily="34" charset="0"/>
              </a:rPr>
              <a:t>Achar r(t) e </a:t>
            </a:r>
            <a:r>
              <a:rPr lang="pt-BR">
                <a:latin typeface="Calibri" pitchFamily="34" charset="0"/>
                <a:sym typeface="Symbol" pitchFamily="18" charset="2"/>
              </a:rPr>
              <a:t></a:t>
            </a:r>
            <a:r>
              <a:rPr lang="pt-BR">
                <a:latin typeface="Calibri" pitchFamily="34" charset="0"/>
              </a:rPr>
              <a:t>(t).</a:t>
            </a:r>
          </a:p>
          <a:p>
            <a:endParaRPr lang="pt-BR">
              <a:latin typeface="Calibri" pitchFamily="34" charset="0"/>
            </a:endParaRPr>
          </a:p>
          <a:p>
            <a:r>
              <a:rPr lang="pt-BR">
                <a:latin typeface="Calibri" pitchFamily="34" charset="0"/>
              </a:rPr>
              <a:t>Solução:</a:t>
            </a:r>
          </a:p>
          <a:p>
            <a:r>
              <a:rPr lang="pt-BR">
                <a:latin typeface="Calibri" pitchFamily="34" charset="0"/>
              </a:rPr>
              <a:t>Lembre-se da questão 4! </a:t>
            </a:r>
          </a:p>
          <a:p>
            <a:endParaRPr lang="pt-BR">
              <a:latin typeface="Calibri" pitchFamily="34" charset="0"/>
            </a:endParaRPr>
          </a:p>
          <a:p>
            <a:r>
              <a:rPr lang="pt-BR">
                <a:latin typeface="Calibri" pitchFamily="34" charset="0"/>
              </a:rPr>
              <a:t>Integrando uma vez:  </a:t>
            </a:r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4000500" y="428625"/>
          <a:ext cx="1752600" cy="414338"/>
        </p:xfrm>
        <a:graphic>
          <a:graphicData uri="http://schemas.openxmlformats.org/presentationml/2006/ole">
            <p:oleObj spid="_x0000_s7170" name="Equação" r:id="rId3" imgW="914400" imgH="21564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500438" y="928688"/>
          <a:ext cx="704850" cy="390525"/>
        </p:xfrm>
        <a:graphic>
          <a:graphicData uri="http://schemas.openxmlformats.org/presentationml/2006/ole">
            <p:oleObj spid="_x0000_s7171" name="Equação" r:id="rId4" imgW="368280" imgH="2030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00375" y="2714625"/>
          <a:ext cx="1898650" cy="754063"/>
        </p:xfrm>
        <a:graphic>
          <a:graphicData uri="http://schemas.openxmlformats.org/presentationml/2006/ole">
            <p:oleObj spid="_x0000_s7172" name="Equação" r:id="rId5" imgW="990360" imgH="3934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00375" y="2714625"/>
          <a:ext cx="2725738" cy="754063"/>
        </p:xfrm>
        <a:graphic>
          <a:graphicData uri="http://schemas.openxmlformats.org/presentationml/2006/ole">
            <p:oleObj spid="_x0000_s7173" name="Equação" r:id="rId6" imgW="1422360" imgH="393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86063" y="4000500"/>
          <a:ext cx="3657600" cy="968375"/>
        </p:xfrm>
        <a:graphic>
          <a:graphicData uri="http://schemas.openxmlformats.org/presentationml/2006/ole">
            <p:oleObj spid="_x0000_s7174" name="Equação" r:id="rId7" imgW="1485720" imgH="3934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57500" y="4000500"/>
          <a:ext cx="3533775" cy="968375"/>
        </p:xfrm>
        <a:graphic>
          <a:graphicData uri="http://schemas.openxmlformats.org/presentationml/2006/ole">
            <p:oleObj spid="_x0000_s7175" name="Equação" r:id="rId8" imgW="1434960" imgH="39348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714625" y="4000500"/>
          <a:ext cx="3786188" cy="957263"/>
        </p:xfrm>
        <a:graphic>
          <a:graphicData uri="http://schemas.openxmlformats.org/presentationml/2006/ole">
            <p:oleObj spid="_x0000_s7176" name="Equação" r:id="rId9" imgW="1155600" imgH="29196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500563" y="5500688"/>
          <a:ext cx="2776537" cy="957262"/>
        </p:xfrm>
        <a:graphic>
          <a:graphicData uri="http://schemas.openxmlformats.org/presentationml/2006/ole">
            <p:oleObj spid="_x0000_s7177" name="Equação" r:id="rId10" imgW="1066680" imgH="368280" progId="Equation.3">
              <p:embed/>
            </p:oleObj>
          </a:graphicData>
        </a:graphic>
      </p:graphicFrame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785813" y="5786438"/>
            <a:ext cx="3452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Impondo a condições de contorno:</a:t>
            </a:r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4500563" y="5500688"/>
          <a:ext cx="3592512" cy="928687"/>
        </p:xfrm>
        <a:graphic>
          <a:graphicData uri="http://schemas.openxmlformats.org/presentationml/2006/ole">
            <p:oleObj spid="_x0000_s7178" name="Equação" r:id="rId11" imgW="736560" imgH="190440" progId="Equation.3">
              <p:embed/>
            </p:oleObj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714375" y="5643563"/>
          <a:ext cx="3571875" cy="595312"/>
        </p:xfrm>
        <a:graphic>
          <a:graphicData uri="http://schemas.openxmlformats.org/presentationml/2006/ole">
            <p:oleObj spid="_x0000_s7179" name="Equação" r:id="rId12" imgW="1295280" imgH="215640" progId="Equation.3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4786313" y="5429250"/>
          <a:ext cx="3700462" cy="1041400"/>
        </p:xfrm>
        <a:graphic>
          <a:graphicData uri="http://schemas.openxmlformats.org/presentationml/2006/ole">
            <p:oleObj spid="_x0000_s7180" name="Equação" r:id="rId13" imgW="90144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461</Words>
  <Application>Microsoft Office PowerPoint</Application>
  <PresentationFormat>Apresentação na tela (4:3)</PresentationFormat>
  <Paragraphs>100</Paragraphs>
  <Slides>25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Tema do Office</vt:lpstr>
      <vt:lpstr>Equação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Helio Dias</dc:creator>
  <cp:lastModifiedBy>Helio Dias</cp:lastModifiedBy>
  <cp:revision>78</cp:revision>
  <dcterms:created xsi:type="dcterms:W3CDTF">2009-08-25T17:54:02Z</dcterms:created>
  <dcterms:modified xsi:type="dcterms:W3CDTF">2009-09-16T20:34:42Z</dcterms:modified>
</cp:coreProperties>
</file>