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1" r:id="rId4"/>
    <p:sldId id="274" r:id="rId5"/>
    <p:sldId id="259" r:id="rId6"/>
    <p:sldId id="270" r:id="rId7"/>
    <p:sldId id="275" r:id="rId8"/>
    <p:sldId id="261" r:id="rId9"/>
    <p:sldId id="267" r:id="rId10"/>
    <p:sldId id="263" r:id="rId11"/>
    <p:sldId id="262" r:id="rId12"/>
    <p:sldId id="265" r:id="rId13"/>
    <p:sldId id="266" r:id="rId14"/>
    <p:sldId id="272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8E92D-13F4-4D34-A477-E0F2A877370D}" type="datetimeFigureOut">
              <a:rPr lang="pt-BR" smtClean="0"/>
              <a:pPr/>
              <a:t>8/12/2009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ED81D-02EC-4BF4-8B0E-C1E3FE0CED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2czpjw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254000"/>
            <a:ext cx="5435600" cy="6350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 rot="16200000">
            <a:off x="-2395876" y="2824472"/>
            <a:ext cx="6572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Teoria da Relatividade</a:t>
            </a:r>
            <a:endParaRPr lang="pt-BR" sz="5400" dirty="0"/>
          </a:p>
        </p:txBody>
      </p:sp>
      <p:sp>
        <p:nvSpPr>
          <p:cNvPr id="6" name="CaixaDeTexto 5"/>
          <p:cNvSpPr txBox="1"/>
          <p:nvPr/>
        </p:nvSpPr>
        <p:spPr>
          <a:xfrm rot="5400000">
            <a:off x="5665296" y="2907208"/>
            <a:ext cx="5166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dirty="0" smtClean="0"/>
              <a:t>Lista suplementar</a:t>
            </a: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500042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4. Uma </a:t>
            </a:r>
            <a:r>
              <a:rPr lang="pt-BR" dirty="0" smtClean="0"/>
              <a:t>partícula é </a:t>
            </a:r>
            <a:r>
              <a:rPr lang="pt-BR" dirty="0"/>
              <a:t>criada a 20 km acima do </a:t>
            </a:r>
            <a:r>
              <a:rPr lang="pt-BR" dirty="0" smtClean="0"/>
              <a:t>nível </a:t>
            </a:r>
            <a:r>
              <a:rPr lang="pt-BR" dirty="0"/>
              <a:t>do mar com energia E = 2 </a:t>
            </a:r>
            <a:r>
              <a:rPr lang="pt-BR" dirty="0" err="1"/>
              <a:t>MeV</a:t>
            </a:r>
            <a:r>
              <a:rPr lang="pt-BR" dirty="0"/>
              <a:t> </a:t>
            </a:r>
            <a:r>
              <a:rPr lang="pt-BR" dirty="0" smtClean="0"/>
              <a:t>em relação à </a:t>
            </a:r>
            <a:r>
              <a:rPr lang="pt-BR" dirty="0"/>
              <a:t>Terra, e passa a se deslocar verticalmente para baixo. No seu sistema </a:t>
            </a:r>
            <a:r>
              <a:rPr lang="pt-BR" dirty="0" smtClean="0"/>
              <a:t>próprio</a:t>
            </a:r>
            <a:r>
              <a:rPr lang="pt-BR" dirty="0"/>
              <a:t> </a:t>
            </a:r>
            <a:r>
              <a:rPr lang="pt-BR" dirty="0" smtClean="0"/>
              <a:t>(sistema </a:t>
            </a:r>
            <a:r>
              <a:rPr lang="pt-BR" dirty="0"/>
              <a:t>que se desloca com a mesma velocidade da </a:t>
            </a:r>
            <a:r>
              <a:rPr lang="pt-BR" dirty="0" smtClean="0"/>
              <a:t>partícula</a:t>
            </a:r>
            <a:r>
              <a:rPr lang="pt-BR" dirty="0"/>
              <a:t>) ela se desintegra </a:t>
            </a:r>
            <a:r>
              <a:rPr lang="pt-BR" dirty="0" smtClean="0"/>
              <a:t>no intervalo </a:t>
            </a:r>
            <a:r>
              <a:rPr lang="pt-BR" dirty="0"/>
              <a:t>de tempo </a:t>
            </a:r>
            <a:r>
              <a:rPr lang="el-GR" dirty="0" smtClean="0"/>
              <a:t>Δ</a:t>
            </a:r>
            <a:r>
              <a:rPr lang="pt-BR" dirty="0" err="1" smtClean="0"/>
              <a:t>t´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dirty="0" smtClean="0"/>
              <a:t>2,0 </a:t>
            </a:r>
            <a:r>
              <a:rPr lang="pt-BR" dirty="0"/>
              <a:t>× 10</a:t>
            </a:r>
            <a:r>
              <a:rPr lang="pt-BR" baseline="30000" dirty="0"/>
              <a:t>−8</a:t>
            </a:r>
            <a:r>
              <a:rPr lang="pt-BR" dirty="0"/>
              <a:t> s </a:t>
            </a:r>
            <a:r>
              <a:rPr lang="pt-BR" dirty="0" smtClean="0"/>
              <a:t>após </a:t>
            </a:r>
            <a:r>
              <a:rPr lang="pt-BR" dirty="0"/>
              <a:t>a sua </a:t>
            </a:r>
            <a:r>
              <a:rPr lang="pt-BR" dirty="0" smtClean="0"/>
              <a:t>criação</a:t>
            </a:r>
            <a:r>
              <a:rPr lang="pt-BR" dirty="0"/>
              <a:t>. A energia de repouso </a:t>
            </a:r>
            <a:r>
              <a:rPr lang="pt-BR" dirty="0" smtClean="0"/>
              <a:t>da partícula é E</a:t>
            </a:r>
            <a:r>
              <a:rPr lang="pt-BR" baseline="-25000" dirty="0" smtClean="0"/>
              <a:t>0</a:t>
            </a:r>
            <a:r>
              <a:rPr lang="pt-BR" dirty="0" smtClean="0"/>
              <a:t> =</a:t>
            </a:r>
            <a:r>
              <a:rPr lang="pt-BR" dirty="0" smtClean="0">
                <a:latin typeface="Arial"/>
                <a:cs typeface="Arial"/>
              </a:rPr>
              <a:t>√3 </a:t>
            </a:r>
            <a:r>
              <a:rPr lang="pt-BR" dirty="0" err="1" smtClean="0"/>
              <a:t>MeV</a:t>
            </a:r>
            <a:r>
              <a:rPr lang="pt-BR" dirty="0" smtClean="0"/>
              <a:t> </a:t>
            </a:r>
            <a:r>
              <a:rPr lang="pt-BR" dirty="0"/>
              <a:t>. Determine, para um observador na Terra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pPr marL="342900" indent="-342900">
              <a:buAutoNum type="alphaLcParenBoth"/>
            </a:pPr>
            <a:r>
              <a:rPr lang="pt-BR" dirty="0" smtClean="0"/>
              <a:t>Quanto </a:t>
            </a:r>
            <a:r>
              <a:rPr lang="pt-BR" dirty="0"/>
              <a:t>tempo demora para a </a:t>
            </a:r>
            <a:r>
              <a:rPr lang="pt-BR" dirty="0" smtClean="0"/>
              <a:t>partícula </a:t>
            </a:r>
            <a:r>
              <a:rPr lang="pt-BR" dirty="0"/>
              <a:t>se desintegrar</a:t>
            </a:r>
            <a:r>
              <a:rPr lang="pt-BR" dirty="0" smtClean="0"/>
              <a:t>?</a:t>
            </a:r>
            <a:endParaRPr lang="pt-BR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142976" y="2786058"/>
          <a:ext cx="6356350" cy="3230563"/>
        </p:xfrm>
        <a:graphic>
          <a:graphicData uri="http://schemas.openxmlformats.org/presentationml/2006/ole">
            <p:oleObj spid="_x0000_s25602" name="Equação" r:id="rId3" imgW="2273040" imgH="11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5716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(b)  A que altura acima do nível do mar se dá a desintegração?</a:t>
            </a:r>
            <a:endParaRPr lang="pt-BR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357290" y="857232"/>
          <a:ext cx="3384419" cy="1325564"/>
        </p:xfrm>
        <a:graphic>
          <a:graphicData uri="http://schemas.openxmlformats.org/presentationml/2006/ole">
            <p:oleObj spid="_x0000_s26626" name="Equação" r:id="rId3" imgW="1523880" imgH="59688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000232" y="2571744"/>
          <a:ext cx="4230688" cy="1325562"/>
        </p:xfrm>
        <a:graphic>
          <a:graphicData uri="http://schemas.openxmlformats.org/presentationml/2006/ole">
            <p:oleObj spid="_x0000_s26627" name="Equação" r:id="rId4" imgW="1904760" imgH="596880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500166" y="4572008"/>
          <a:ext cx="6227763" cy="1327150"/>
        </p:xfrm>
        <a:graphic>
          <a:graphicData uri="http://schemas.openxmlformats.org/presentationml/2006/ole">
            <p:oleObj spid="_x0000_s26628" name="Equação" r:id="rId5" imgW="2806560" imgH="596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5. Um </a:t>
            </a:r>
            <a:r>
              <a:rPr lang="pt-BR" dirty="0" smtClean="0"/>
              <a:t>próton</a:t>
            </a:r>
            <a:r>
              <a:rPr lang="pt-BR" dirty="0"/>
              <a:t>, de massa de repouso M</a:t>
            </a:r>
            <a:r>
              <a:rPr lang="pt-BR" baseline="-25000" dirty="0"/>
              <a:t>0</a:t>
            </a:r>
            <a:r>
              <a:rPr lang="pt-BR" dirty="0"/>
              <a:t> = 1, 0 GeV/c</a:t>
            </a:r>
            <a:r>
              <a:rPr lang="pt-BR" baseline="30000" dirty="0"/>
              <a:t>2</a:t>
            </a:r>
            <a:r>
              <a:rPr lang="pt-BR" dirty="0"/>
              <a:t>, desloca-se com velocidade  </a:t>
            </a:r>
            <a:r>
              <a:rPr lang="pt-BR" b="1" i="1" dirty="0" err="1" smtClean="0"/>
              <a:t>u</a:t>
            </a:r>
            <a:r>
              <a:rPr lang="pt-BR" b="1" i="1" baseline="-25000" dirty="0" err="1" smtClean="0"/>
              <a:t>p</a:t>
            </a:r>
            <a:r>
              <a:rPr lang="pt-BR" dirty="0" smtClean="0"/>
              <a:t> = 0</a:t>
            </a:r>
            <a:r>
              <a:rPr lang="pt-BR" dirty="0"/>
              <a:t>, 8 </a:t>
            </a:r>
            <a:r>
              <a:rPr lang="pt-BR" dirty="0" smtClean="0"/>
              <a:t>c </a:t>
            </a:r>
            <a:r>
              <a:rPr lang="pt-BR" sz="2400" dirty="0" smtClean="0">
                <a:latin typeface="Arial"/>
                <a:cs typeface="Arial"/>
              </a:rPr>
              <a:t>î</a:t>
            </a:r>
            <a:r>
              <a:rPr lang="pt-BR" sz="2400" dirty="0" smtClean="0"/>
              <a:t> </a:t>
            </a:r>
            <a:r>
              <a:rPr lang="pt-BR" dirty="0"/>
              <a:t>em </a:t>
            </a:r>
            <a:r>
              <a:rPr lang="pt-BR" dirty="0" smtClean="0"/>
              <a:t>relação </a:t>
            </a:r>
            <a:r>
              <a:rPr lang="pt-BR" dirty="0"/>
              <a:t>ao referencial do </a:t>
            </a:r>
            <a:r>
              <a:rPr lang="pt-BR" dirty="0" smtClean="0"/>
              <a:t>laboratório</a:t>
            </a:r>
            <a:r>
              <a:rPr lang="pt-BR" dirty="0"/>
              <a:t>. Um </a:t>
            </a:r>
            <a:r>
              <a:rPr lang="pt-BR" dirty="0" smtClean="0"/>
              <a:t>elétron</a:t>
            </a:r>
            <a:r>
              <a:rPr lang="pt-BR" dirty="0"/>
              <a:t>, de massa de </a:t>
            </a:r>
            <a:r>
              <a:rPr lang="pt-BR" dirty="0" smtClean="0"/>
              <a:t>repouso m</a:t>
            </a:r>
            <a:r>
              <a:rPr lang="pt-BR" baseline="-25000" dirty="0" smtClean="0"/>
              <a:t>0</a:t>
            </a:r>
            <a:r>
              <a:rPr lang="pt-BR" dirty="0" smtClean="0"/>
              <a:t> </a:t>
            </a:r>
            <a:r>
              <a:rPr lang="pt-BR" dirty="0"/>
              <a:t>= 0, 5 </a:t>
            </a:r>
            <a:r>
              <a:rPr lang="pt-BR" dirty="0" err="1"/>
              <a:t>MeV</a:t>
            </a:r>
            <a:r>
              <a:rPr lang="pt-BR" dirty="0"/>
              <a:t>/c</a:t>
            </a:r>
            <a:r>
              <a:rPr lang="pt-BR" baseline="30000" dirty="0"/>
              <a:t>2</a:t>
            </a:r>
            <a:r>
              <a:rPr lang="pt-BR" dirty="0"/>
              <a:t>, desloca-se com velocidade  </a:t>
            </a:r>
            <a:r>
              <a:rPr lang="pt-BR" b="1" i="1" dirty="0" err="1" smtClean="0"/>
              <a:t>u</a:t>
            </a:r>
            <a:r>
              <a:rPr lang="pt-BR" b="1" i="1" baseline="-25000" dirty="0" err="1" smtClean="0"/>
              <a:t>e</a:t>
            </a:r>
            <a:r>
              <a:rPr lang="pt-BR" dirty="0" smtClean="0"/>
              <a:t>= </a:t>
            </a:r>
            <a:r>
              <a:rPr lang="pt-BR" dirty="0"/>
              <a:t>0, 5 </a:t>
            </a:r>
            <a:r>
              <a:rPr lang="pt-BR" dirty="0" smtClean="0"/>
              <a:t>c </a:t>
            </a:r>
            <a:r>
              <a:rPr lang="pt-BR" sz="2400" dirty="0" smtClean="0">
                <a:latin typeface="Arial"/>
                <a:cs typeface="Arial"/>
              </a:rPr>
              <a:t>î</a:t>
            </a:r>
            <a:r>
              <a:rPr lang="pt-BR" sz="2400" dirty="0" smtClean="0"/>
              <a:t> </a:t>
            </a:r>
            <a:r>
              <a:rPr lang="pt-BR" dirty="0" smtClean="0"/>
              <a:t>também </a:t>
            </a:r>
            <a:r>
              <a:rPr lang="pt-BR" dirty="0"/>
              <a:t>em </a:t>
            </a:r>
            <a:r>
              <a:rPr lang="pt-BR" dirty="0" smtClean="0"/>
              <a:t>relação ao referencial </a:t>
            </a:r>
            <a:r>
              <a:rPr lang="pt-BR" dirty="0"/>
              <a:t>do </a:t>
            </a:r>
            <a:r>
              <a:rPr lang="pt-BR" dirty="0" smtClean="0"/>
              <a:t>laboratório</a:t>
            </a:r>
            <a:r>
              <a:rPr lang="pt-BR" dirty="0"/>
              <a:t>. Determine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r>
              <a:rPr lang="pt-BR" dirty="0"/>
              <a:t>(a</a:t>
            </a:r>
            <a:r>
              <a:rPr lang="pt-BR" dirty="0" smtClean="0"/>
              <a:t>) </a:t>
            </a:r>
            <a:r>
              <a:rPr lang="pt-BR" dirty="0"/>
              <a:t>A</a:t>
            </a:r>
            <a:r>
              <a:rPr lang="pt-BR" dirty="0" smtClean="0"/>
              <a:t> </a:t>
            </a:r>
            <a:r>
              <a:rPr lang="pt-BR" dirty="0"/>
              <a:t>magnitude do momento linear </a:t>
            </a:r>
            <a:r>
              <a:rPr lang="pt-BR" dirty="0" err="1" smtClean="0"/>
              <a:t>p</a:t>
            </a:r>
            <a:r>
              <a:rPr lang="pt-BR" baseline="-25000" dirty="0" err="1" smtClean="0"/>
              <a:t>p</a:t>
            </a:r>
            <a:r>
              <a:rPr lang="pt-BR" dirty="0" smtClean="0"/>
              <a:t>  </a:t>
            </a:r>
            <a:r>
              <a:rPr lang="pt-BR" dirty="0"/>
              <a:t>e a energia </a:t>
            </a:r>
            <a:r>
              <a:rPr lang="pt-BR" dirty="0" smtClean="0"/>
              <a:t>cinética </a:t>
            </a:r>
            <a:r>
              <a:rPr lang="pt-BR" dirty="0" err="1" smtClean="0"/>
              <a:t>T</a:t>
            </a:r>
            <a:r>
              <a:rPr lang="pt-BR" baseline="-25000" dirty="0" err="1" smtClean="0"/>
              <a:t>p</a:t>
            </a:r>
            <a:r>
              <a:rPr lang="pt-BR" dirty="0" smtClean="0"/>
              <a:t> </a:t>
            </a:r>
            <a:r>
              <a:rPr lang="pt-BR" dirty="0"/>
              <a:t>do </a:t>
            </a:r>
            <a:r>
              <a:rPr lang="pt-BR" dirty="0" smtClean="0"/>
              <a:t>próton</a:t>
            </a:r>
            <a:r>
              <a:rPr lang="pt-BR" dirty="0"/>
              <a:t>, medidas</a:t>
            </a:r>
          </a:p>
          <a:p>
            <a:r>
              <a:rPr lang="pt-BR" dirty="0"/>
              <a:t>no referencial do </a:t>
            </a:r>
            <a:r>
              <a:rPr lang="pt-BR" dirty="0" smtClean="0"/>
              <a:t>laboratório</a:t>
            </a:r>
            <a:r>
              <a:rPr lang="pt-BR" dirty="0"/>
              <a:t>;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000100" y="2857496"/>
          <a:ext cx="7361238" cy="2651125"/>
        </p:xfrm>
        <a:graphic>
          <a:graphicData uri="http://schemas.openxmlformats.org/presentationml/2006/ole">
            <p:oleObj spid="_x0000_s27650" name="Equação" r:id="rId3" imgW="3314520" imgH="1193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5716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(</a:t>
            </a:r>
            <a:r>
              <a:rPr lang="pt-BR" dirty="0" smtClean="0"/>
              <a:t>b)A </a:t>
            </a:r>
            <a:r>
              <a:rPr lang="pt-BR" dirty="0"/>
              <a:t>velocidade do </a:t>
            </a:r>
            <a:r>
              <a:rPr lang="pt-BR" dirty="0" smtClean="0"/>
              <a:t>elétron </a:t>
            </a:r>
            <a:r>
              <a:rPr lang="pt-BR" dirty="0" err="1" smtClean="0"/>
              <a:t>u´</a:t>
            </a:r>
            <a:r>
              <a:rPr lang="pt-BR" baseline="-25000" dirty="0" err="1" smtClean="0"/>
              <a:t>e</a:t>
            </a:r>
            <a:r>
              <a:rPr lang="pt-BR" baseline="-25000" dirty="0" smtClean="0"/>
              <a:t>  </a:t>
            </a:r>
            <a:r>
              <a:rPr lang="pt-BR" dirty="0" smtClean="0"/>
              <a:t>, </a:t>
            </a:r>
            <a:r>
              <a:rPr lang="pt-BR" dirty="0"/>
              <a:t>a magnitude do momento linear </a:t>
            </a:r>
            <a:r>
              <a:rPr lang="pt-BR" dirty="0" err="1" smtClean="0"/>
              <a:t>p´</a:t>
            </a:r>
            <a:r>
              <a:rPr lang="pt-BR" baseline="-25000" dirty="0" err="1" smtClean="0"/>
              <a:t>e</a:t>
            </a:r>
            <a:r>
              <a:rPr lang="pt-BR" dirty="0" smtClean="0"/>
              <a:t>  </a:t>
            </a:r>
            <a:r>
              <a:rPr lang="pt-BR" dirty="0"/>
              <a:t>e a </a:t>
            </a:r>
            <a:r>
              <a:rPr lang="pt-BR" dirty="0" smtClean="0"/>
              <a:t>energia relativística </a:t>
            </a:r>
            <a:r>
              <a:rPr lang="pt-BR" dirty="0" err="1" smtClean="0"/>
              <a:t>E´</a:t>
            </a:r>
            <a:r>
              <a:rPr lang="pt-BR" baseline="-25000" dirty="0" err="1" smtClean="0"/>
              <a:t>e</a:t>
            </a:r>
            <a:r>
              <a:rPr lang="pt-BR" dirty="0" smtClean="0"/>
              <a:t> e </a:t>
            </a:r>
            <a:r>
              <a:rPr lang="pt-BR" dirty="0"/>
              <a:t>do </a:t>
            </a:r>
            <a:r>
              <a:rPr lang="pt-BR" dirty="0" smtClean="0"/>
              <a:t>elétron </a:t>
            </a:r>
            <a:r>
              <a:rPr lang="pt-BR" dirty="0"/>
              <a:t>medidas no referencial do </a:t>
            </a:r>
            <a:r>
              <a:rPr lang="pt-BR" dirty="0" smtClean="0"/>
              <a:t>próton</a:t>
            </a:r>
            <a:r>
              <a:rPr lang="pt-BR" dirty="0"/>
              <a:t>.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714480" y="1142984"/>
          <a:ext cx="5695950" cy="5160962"/>
        </p:xfrm>
        <a:graphic>
          <a:graphicData uri="http://schemas.openxmlformats.org/presentationml/2006/ole">
            <p:oleObj spid="_x0000_s28674" name="Equação" r:id="rId3" imgW="2565360" imgH="232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786446" y="5072074"/>
            <a:ext cx="2469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Dr. Sebastião </a:t>
            </a:r>
            <a:r>
              <a:rPr lang="pt-BR" dirty="0" err="1" smtClean="0"/>
              <a:t>Simionatto</a:t>
            </a:r>
            <a:endParaRPr lang="pt-BR" dirty="0" smtClean="0"/>
          </a:p>
          <a:p>
            <a:r>
              <a:rPr lang="pt-BR" dirty="0" smtClean="0"/>
              <a:t>      FEP 2198 - 2009</a:t>
            </a:r>
            <a:endParaRPr lang="pt-BR" dirty="0"/>
          </a:p>
        </p:txBody>
      </p:sp>
      <p:pic>
        <p:nvPicPr>
          <p:cNvPr id="4" name="Imagem 3" descr="article-0-02B40D2300000578-259_468x4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0" y="785794"/>
            <a:ext cx="5333434" cy="47066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42910" y="2428868"/>
            <a:ext cx="128587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500562" y="1928802"/>
            <a:ext cx="128587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S´</a:t>
            </a:r>
            <a:r>
              <a:rPr lang="pt-BR" dirty="0" smtClean="0">
                <a:solidFill>
                  <a:schemeClr val="tx1"/>
                </a:solidFill>
              </a:rPr>
              <a:t> 4/5c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5720" y="3857628"/>
          <a:ext cx="4786346" cy="1263133"/>
        </p:xfrm>
        <a:graphic>
          <a:graphicData uri="http://schemas.openxmlformats.org/presentationml/2006/ole">
            <p:oleObj spid="_x0000_s19458" name="Equação" r:id="rId3" imgW="2311200" imgH="609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429256" y="3357562"/>
          <a:ext cx="3205320" cy="2011383"/>
        </p:xfrm>
        <a:graphic>
          <a:graphicData uri="http://schemas.openxmlformats.org/presentationml/2006/ole">
            <p:oleObj spid="_x0000_s19459" name="Equação" r:id="rId4" imgW="1295280" imgH="81252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071802" y="5715016"/>
          <a:ext cx="3004314" cy="608016"/>
        </p:xfrm>
        <a:graphic>
          <a:graphicData uri="http://schemas.openxmlformats.org/presentationml/2006/ole">
            <p:oleObj spid="_x0000_s19460" name="Equação" r:id="rId5" imgW="1066680" imgH="215640" progId="Equation.3">
              <p:embed/>
            </p:oleObj>
          </a:graphicData>
        </a:graphic>
      </p:graphicFrame>
      <p:sp>
        <p:nvSpPr>
          <p:cNvPr id="8" name="Retângulo 7"/>
          <p:cNvSpPr/>
          <p:nvPr/>
        </p:nvSpPr>
        <p:spPr>
          <a:xfrm>
            <a:off x="0" y="857232"/>
            <a:ext cx="9144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(a)Se um foguete e lançado de S com velocidade u </a:t>
            </a:r>
            <a:r>
              <a:rPr lang="pt-BR" dirty="0" smtClean="0"/>
              <a:t>= </a:t>
            </a:r>
            <a:r>
              <a:rPr lang="pt-BR" dirty="0" smtClean="0"/>
              <a:t>(1/2</a:t>
            </a:r>
            <a:r>
              <a:rPr lang="pt-BR" dirty="0" smtClean="0">
                <a:latin typeface="Arial"/>
                <a:cs typeface="Arial"/>
              </a:rPr>
              <a:t>î +2/5</a:t>
            </a:r>
            <a:r>
              <a:rPr lang="pt-BR" dirty="0" smtClean="0"/>
              <a:t> </a:t>
            </a:r>
            <a:r>
              <a:rPr lang="pt-BR" dirty="0" smtClean="0">
                <a:latin typeface="Arial"/>
                <a:cs typeface="Arial"/>
              </a:rPr>
              <a:t>ĵ</a:t>
            </a:r>
            <a:r>
              <a:rPr lang="pt-BR" dirty="0" smtClean="0"/>
              <a:t>)c qual e a velocidade</a:t>
            </a:r>
            <a:r>
              <a:rPr lang="pt-BR" sz="2000" b="1" dirty="0" smtClean="0"/>
              <a:t> </a:t>
            </a:r>
            <a:r>
              <a:rPr lang="pt-BR" sz="2000" b="1" dirty="0" err="1" smtClean="0"/>
              <a:t>u´</a:t>
            </a:r>
            <a:r>
              <a:rPr lang="pt-BR" sz="2000" b="1" dirty="0" smtClean="0"/>
              <a:t> </a:t>
            </a:r>
            <a:r>
              <a:rPr lang="pt-BR" dirty="0" smtClean="0"/>
              <a:t>do</a:t>
            </a:r>
          </a:p>
          <a:p>
            <a:r>
              <a:rPr lang="pt-BR" dirty="0" smtClean="0"/>
              <a:t>foguete para um observador em repouso no referencial </a:t>
            </a:r>
            <a:r>
              <a:rPr lang="pt-BR" dirty="0" err="1" smtClean="0"/>
              <a:t>S´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0" y="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Considere dois referenciais, S e </a:t>
            </a:r>
            <a:r>
              <a:rPr lang="pt-BR" dirty="0" err="1" smtClean="0"/>
              <a:t>S´</a:t>
            </a:r>
            <a:r>
              <a:rPr lang="pt-BR" dirty="0" smtClean="0"/>
              <a:t>, com origens em O e </a:t>
            </a:r>
            <a:r>
              <a:rPr lang="pt-BR" dirty="0" err="1" smtClean="0"/>
              <a:t>O´</a:t>
            </a:r>
            <a:r>
              <a:rPr lang="pt-BR" dirty="0" smtClean="0"/>
              <a:t>. O referencial </a:t>
            </a:r>
            <a:r>
              <a:rPr lang="pt-BR" dirty="0" err="1" smtClean="0"/>
              <a:t>S´</a:t>
            </a:r>
            <a:r>
              <a:rPr lang="pt-BR" dirty="0" smtClean="0"/>
              <a:t> move-se com velocidade </a:t>
            </a:r>
            <a:r>
              <a:rPr lang="pt-BR" b="1" i="1" dirty="0" smtClean="0"/>
              <a:t>v </a:t>
            </a:r>
            <a:r>
              <a:rPr lang="pt-BR" dirty="0" smtClean="0"/>
              <a:t>= 4/5 </a:t>
            </a:r>
            <a:r>
              <a:rPr lang="pt-BR" dirty="0" err="1" smtClean="0"/>
              <a:t>c</a:t>
            </a:r>
            <a:r>
              <a:rPr lang="pt-BR" sz="2400" b="1" dirty="0" err="1" smtClean="0">
                <a:latin typeface="Arial"/>
                <a:cs typeface="Arial"/>
              </a:rPr>
              <a:t>î</a:t>
            </a:r>
            <a:r>
              <a:rPr lang="pt-BR" dirty="0" smtClean="0"/>
              <a:t>, em relação a 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20191 -0.130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-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8572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(</a:t>
            </a:r>
            <a:r>
              <a:rPr lang="pt-BR" dirty="0" smtClean="0"/>
              <a:t>b)Suponha </a:t>
            </a:r>
            <a:r>
              <a:rPr lang="pt-BR" dirty="0"/>
              <a:t>que dois pulsos de luz sejam </a:t>
            </a:r>
            <a:r>
              <a:rPr lang="pt-BR" dirty="0" smtClean="0"/>
              <a:t>enviados simultaneamente </a:t>
            </a:r>
            <a:r>
              <a:rPr lang="pt-BR" dirty="0"/>
              <a:t>em </a:t>
            </a:r>
            <a:r>
              <a:rPr lang="pt-BR" dirty="0" smtClean="0"/>
              <a:t>S,dos pontosx</a:t>
            </a:r>
            <a:r>
              <a:rPr lang="pt-BR" baseline="-25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= 600 m e x</a:t>
            </a:r>
            <a:r>
              <a:rPr lang="pt-BR" baseline="-25000" dirty="0"/>
              <a:t>2</a:t>
            </a:r>
            <a:r>
              <a:rPr lang="pt-BR" dirty="0"/>
              <a:t> = 800 m, na </a:t>
            </a:r>
            <a:r>
              <a:rPr lang="pt-BR" dirty="0" smtClean="0"/>
              <a:t>direção </a:t>
            </a:r>
            <a:r>
              <a:rPr lang="pt-BR" dirty="0"/>
              <a:t>de um </a:t>
            </a:r>
            <a:r>
              <a:rPr lang="pt-BR" dirty="0" smtClean="0"/>
              <a:t>detector localizado </a:t>
            </a:r>
            <a:r>
              <a:rPr lang="pt-BR" dirty="0"/>
              <a:t>na origem O. Quais os </a:t>
            </a:r>
            <a:r>
              <a:rPr lang="pt-BR" dirty="0" smtClean="0"/>
              <a:t>intervalos de </a:t>
            </a:r>
            <a:r>
              <a:rPr lang="pt-BR" dirty="0"/>
              <a:t>tempo entre as </a:t>
            </a:r>
            <a:r>
              <a:rPr lang="pt-BR" dirty="0" smtClean="0"/>
              <a:t>detecções </a:t>
            </a:r>
            <a:r>
              <a:rPr lang="pt-BR" dirty="0"/>
              <a:t>dos pulsos de luz </a:t>
            </a:r>
            <a:r>
              <a:rPr lang="pt-BR" dirty="0" smtClean="0"/>
              <a:t>em O</a:t>
            </a:r>
            <a:r>
              <a:rPr lang="pt-BR" dirty="0"/>
              <a:t>, medidos por observadores nos sistemas S </a:t>
            </a:r>
            <a:r>
              <a:rPr lang="pt-BR" dirty="0" smtClean="0"/>
              <a:t>e S</a:t>
            </a:r>
            <a:r>
              <a:rPr lang="pt-BR" baseline="-25000" dirty="0" smtClean="0"/>
              <a:t>0</a:t>
            </a:r>
            <a:r>
              <a:rPr lang="pt-BR" dirty="0"/>
              <a:t>?</a:t>
            </a: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786314" y="3286124"/>
          <a:ext cx="3100490" cy="3071834"/>
        </p:xfrm>
        <a:graphic>
          <a:graphicData uri="http://schemas.openxmlformats.org/presentationml/2006/ole">
            <p:oleObj spid="_x0000_s3073" name="Equação" r:id="rId3" imgW="1244520" imgH="1231560" progId="Equation.3">
              <p:embed/>
            </p:oleObj>
          </a:graphicData>
        </a:graphic>
      </p:graphicFrame>
      <p:sp>
        <p:nvSpPr>
          <p:cNvPr id="7" name="Retângulo 6"/>
          <p:cNvSpPr/>
          <p:nvPr/>
        </p:nvSpPr>
        <p:spPr>
          <a:xfrm>
            <a:off x="2000232" y="3071810"/>
            <a:ext cx="128587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" name="Retângulo 7"/>
          <p:cNvSpPr/>
          <p:nvPr/>
        </p:nvSpPr>
        <p:spPr>
          <a:xfrm>
            <a:off x="5715008" y="1928802"/>
            <a:ext cx="128587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 4/5c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20191 -0.130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-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28572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c) Suponha agora que uma partícula de massa M</a:t>
            </a:r>
            <a:r>
              <a:rPr lang="pt-BR" baseline="-25000" dirty="0" smtClean="0"/>
              <a:t>0</a:t>
            </a:r>
            <a:r>
              <a:rPr lang="pt-BR" dirty="0" smtClean="0"/>
              <a:t> = 1.0 GeV/c</a:t>
            </a:r>
            <a:r>
              <a:rPr lang="pt-BR" baseline="30000" dirty="0" smtClean="0"/>
              <a:t>2</a:t>
            </a:r>
            <a:r>
              <a:rPr lang="pt-BR" dirty="0" smtClean="0"/>
              <a:t> move-se em S, com velocidade   </a:t>
            </a:r>
            <a:r>
              <a:rPr lang="pt-BR" sz="2800" b="1" i="1" dirty="0" smtClean="0"/>
              <a:t>v</a:t>
            </a:r>
            <a:r>
              <a:rPr lang="pt-BR" dirty="0" smtClean="0"/>
              <a:t> = 3/5c</a:t>
            </a:r>
            <a:r>
              <a:rPr lang="pt-BR" sz="2400" dirty="0" smtClean="0">
                <a:latin typeface="Arial"/>
                <a:cs typeface="Arial"/>
              </a:rPr>
              <a:t>î</a:t>
            </a:r>
            <a:r>
              <a:rPr lang="pt-BR" dirty="0" smtClean="0"/>
              <a:t>.</a:t>
            </a:r>
          </a:p>
          <a:p>
            <a:r>
              <a:rPr lang="pt-BR" dirty="0" smtClean="0"/>
              <a:t> Determine a energia e o momento linear relativístico da partícula, em relação ao referencial S.</a:t>
            </a:r>
            <a:endParaRPr lang="pt-BR" dirty="0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3500430" y="2786058"/>
          <a:ext cx="4406612" cy="3643338"/>
        </p:xfrm>
        <a:graphic>
          <a:graphicData uri="http://schemas.openxmlformats.org/presentationml/2006/ole">
            <p:oleObj spid="_x0000_s20482" name="Equação" r:id="rId3" imgW="1460160" imgH="1206360" progId="Equation.3">
              <p:embed/>
            </p:oleObj>
          </a:graphicData>
        </a:graphic>
      </p:graphicFrame>
      <p:sp>
        <p:nvSpPr>
          <p:cNvPr id="5" name="Retângulo 4"/>
          <p:cNvSpPr/>
          <p:nvPr/>
        </p:nvSpPr>
        <p:spPr>
          <a:xfrm>
            <a:off x="785786" y="2857496"/>
            <a:ext cx="128587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143504" y="1571612"/>
            <a:ext cx="128587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 4/5c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0.20191 -0.130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-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28572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4. Dois foguetes, A, B, partem da Terra com velocidade constante de magnitude </a:t>
            </a:r>
            <a:r>
              <a:rPr lang="pt-BR" dirty="0" smtClean="0"/>
              <a:t>0,6 c na </a:t>
            </a:r>
            <a:r>
              <a:rPr lang="pt-BR" dirty="0"/>
              <a:t>mesma </a:t>
            </a:r>
            <a:r>
              <a:rPr lang="pt-BR" dirty="0" smtClean="0"/>
              <a:t>direção</a:t>
            </a:r>
            <a:r>
              <a:rPr lang="pt-BR" dirty="0"/>
              <a:t>, mas em sentidos opostos, em </a:t>
            </a:r>
            <a:r>
              <a:rPr lang="pt-BR" dirty="0" smtClean="0"/>
              <a:t>relação à </a:t>
            </a:r>
            <a:r>
              <a:rPr lang="pt-BR" dirty="0"/>
              <a:t>Terra, tendo </a:t>
            </a:r>
            <a:r>
              <a:rPr lang="pt-BR" dirty="0" smtClean="0"/>
              <a:t>sincronizado seus </a:t>
            </a:r>
            <a:r>
              <a:rPr lang="pt-BR" dirty="0"/>
              <a:t>respectivos </a:t>
            </a:r>
            <a:r>
              <a:rPr lang="pt-BR" dirty="0" smtClean="0"/>
              <a:t>relógios</a:t>
            </a:r>
            <a:r>
              <a:rPr lang="pt-BR" dirty="0"/>
              <a:t>, um com o outro e com o </a:t>
            </a:r>
            <a:r>
              <a:rPr lang="pt-BR" dirty="0" smtClean="0"/>
              <a:t>relógio </a:t>
            </a:r>
            <a:r>
              <a:rPr lang="pt-BR" dirty="0"/>
              <a:t>da Terra, no momento </a:t>
            </a:r>
            <a:r>
              <a:rPr lang="pt-BR" dirty="0" smtClean="0"/>
              <a:t>da decolagem</a:t>
            </a:r>
            <a:r>
              <a:rPr lang="pt-BR" dirty="0"/>
              <a:t>. Considere </a:t>
            </a:r>
            <a:r>
              <a:rPr lang="pt-BR" dirty="0" smtClean="0"/>
              <a:t>desprezíveis </a:t>
            </a:r>
            <a:r>
              <a:rPr lang="pt-BR" dirty="0"/>
              <a:t>os efeitos da </a:t>
            </a:r>
            <a:r>
              <a:rPr lang="pt-BR" dirty="0" smtClean="0"/>
              <a:t>aceleração </a:t>
            </a:r>
            <a:r>
              <a:rPr lang="pt-BR" dirty="0"/>
              <a:t>dos foguetes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164305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(a) Determine a magnitude da velocidade do foguete A em relação ao foguete B.</a:t>
            </a:r>
            <a:endParaRPr lang="pt-BR" dirty="0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428860" y="4714884"/>
          <a:ext cx="4134789" cy="1571636"/>
        </p:xfrm>
        <a:graphic>
          <a:graphicData uri="http://schemas.openxmlformats.org/presentationml/2006/ole">
            <p:oleObj spid="_x0000_s2049" name="Equação" r:id="rId3" imgW="1371600" imgH="520560" progId="Equation.3">
              <p:embed/>
            </p:oleObj>
          </a:graphicData>
        </a:graphic>
      </p:graphicFrame>
      <p:pic>
        <p:nvPicPr>
          <p:cNvPr id="10" name="Imagem 9" descr="0930119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028747" y="1900815"/>
            <a:ext cx="1357322" cy="2556304"/>
          </a:xfrm>
          <a:prstGeom prst="rect">
            <a:avLst/>
          </a:prstGeom>
        </p:spPr>
      </p:pic>
      <p:pic>
        <p:nvPicPr>
          <p:cNvPr id="11" name="Imagem 10" descr="1232024489_The_size_of_planets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0430" y="3071810"/>
            <a:ext cx="1624367" cy="1218917"/>
          </a:xfrm>
          <a:prstGeom prst="rect">
            <a:avLst/>
          </a:prstGeom>
        </p:spPr>
      </p:pic>
      <p:pic>
        <p:nvPicPr>
          <p:cNvPr id="12" name="Imagem 11" descr="0930119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368430" y="2081211"/>
            <a:ext cx="1272374" cy="2396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00010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(b) </a:t>
            </a:r>
            <a:r>
              <a:rPr lang="pt-BR" dirty="0" smtClean="0"/>
              <a:t>Após </a:t>
            </a:r>
            <a:r>
              <a:rPr lang="pt-BR" dirty="0"/>
              <a:t>um ano medido na Terra, o foguete B emite um sinal luminoso. </a:t>
            </a:r>
            <a:r>
              <a:rPr lang="pt-BR" dirty="0" smtClean="0"/>
              <a:t>Depois de </a:t>
            </a:r>
            <a:r>
              <a:rPr lang="pt-BR" dirty="0"/>
              <a:t>quanto tempo, nos referenciais da Terra, do foguete A e do foguete B, o </a:t>
            </a:r>
            <a:r>
              <a:rPr lang="pt-BR" dirty="0" smtClean="0"/>
              <a:t>foguete A </a:t>
            </a:r>
            <a:r>
              <a:rPr lang="pt-BR" dirty="0"/>
              <a:t>recebe o sinal.</a:t>
            </a:r>
          </a:p>
        </p:txBody>
      </p:sp>
      <p:pic>
        <p:nvPicPr>
          <p:cNvPr id="3" name="Imagem 2" descr="1232024489_The_size_of_planet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5286388"/>
            <a:ext cx="1396254" cy="1047742"/>
          </a:xfrm>
          <a:prstGeom prst="rect">
            <a:avLst/>
          </a:prstGeom>
        </p:spPr>
      </p:pic>
      <p:pic>
        <p:nvPicPr>
          <p:cNvPr id="4" name="Imagem 3" descr="0930119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362717" y="3995736"/>
            <a:ext cx="1143009" cy="2152678"/>
          </a:xfrm>
          <a:prstGeom prst="rect">
            <a:avLst/>
          </a:prstGeom>
        </p:spPr>
      </p:pic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928794" y="1928802"/>
          <a:ext cx="5270368" cy="2214578"/>
        </p:xfrm>
        <a:graphic>
          <a:graphicData uri="http://schemas.openxmlformats.org/presentationml/2006/ole">
            <p:oleObj spid="_x0000_s21506" name="Equação" r:id="rId5" imgW="2209680" imgH="927000" progId="Equation.3">
              <p:embed/>
            </p:oleObj>
          </a:graphicData>
        </a:graphic>
      </p:graphicFrame>
      <p:pic>
        <p:nvPicPr>
          <p:cNvPr id="6" name="Imagem 5" descr="0930119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554592" y="4017517"/>
            <a:ext cx="1093693" cy="2059798"/>
          </a:xfrm>
          <a:prstGeom prst="rect">
            <a:avLst/>
          </a:prstGeom>
        </p:spPr>
      </p:pic>
      <p:pic>
        <p:nvPicPr>
          <p:cNvPr id="7" name="Imagem 6" descr="1232024489_The_size_of_planet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5286388"/>
            <a:ext cx="1396254" cy="1047742"/>
          </a:xfrm>
          <a:prstGeom prst="rect">
            <a:avLst/>
          </a:prstGeom>
        </p:spPr>
      </p:pic>
      <p:pic>
        <p:nvPicPr>
          <p:cNvPr id="8" name="Imagem 7" descr="0930119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483154" y="4017517"/>
            <a:ext cx="1093693" cy="2059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(c</a:t>
            </a:r>
            <a:r>
              <a:rPr lang="pt-BR" dirty="0" smtClean="0"/>
              <a:t>) </a:t>
            </a:r>
            <a:r>
              <a:rPr lang="pt-BR" dirty="0"/>
              <a:t>O foguete A </a:t>
            </a:r>
            <a:r>
              <a:rPr lang="pt-BR" dirty="0" smtClean="0"/>
              <a:t>está </a:t>
            </a:r>
            <a:r>
              <a:rPr lang="pt-BR" dirty="0"/>
              <a:t>indo na </a:t>
            </a:r>
            <a:r>
              <a:rPr lang="pt-BR" dirty="0" smtClean="0"/>
              <a:t>direção </a:t>
            </a:r>
            <a:r>
              <a:rPr lang="pt-BR" dirty="0"/>
              <a:t>de uma estrela que fica a 6,0 </a:t>
            </a:r>
            <a:r>
              <a:rPr lang="pt-BR" dirty="0" smtClean="0"/>
              <a:t>anos-luz, medido </a:t>
            </a:r>
            <a:r>
              <a:rPr lang="pt-BR" dirty="0"/>
              <a:t>por um observador da Terra. Determine o tempo que o foguete A </a:t>
            </a:r>
            <a:r>
              <a:rPr lang="pt-BR" dirty="0" smtClean="0"/>
              <a:t>leva para </a:t>
            </a:r>
            <a:r>
              <a:rPr lang="pt-BR" dirty="0"/>
              <a:t>atingir esta estrela, segundo o </a:t>
            </a:r>
            <a:r>
              <a:rPr lang="pt-BR" dirty="0" smtClean="0"/>
              <a:t>relógio </a:t>
            </a:r>
            <a:r>
              <a:rPr lang="pt-BR" dirty="0"/>
              <a:t>de bordo</a:t>
            </a:r>
            <a:r>
              <a:rPr lang="pt-BR" dirty="0" smtClean="0"/>
              <a:t>.</a:t>
            </a:r>
          </a:p>
        </p:txBody>
      </p:sp>
      <p:pic>
        <p:nvPicPr>
          <p:cNvPr id="4" name="Imagem 3" descr="09301199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222199">
            <a:off x="2097408" y="4019802"/>
            <a:ext cx="928694" cy="1749049"/>
          </a:xfrm>
          <a:prstGeom prst="rect">
            <a:avLst/>
          </a:prstGeom>
        </p:spPr>
      </p:pic>
      <p:pic>
        <p:nvPicPr>
          <p:cNvPr id="5" name="Imagem 4" descr="1232024489_The_size_of_planet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5072074"/>
            <a:ext cx="1396254" cy="1047742"/>
          </a:xfrm>
          <a:prstGeom prst="rect">
            <a:avLst/>
          </a:prstGeom>
        </p:spPr>
      </p:pic>
      <p:sp>
        <p:nvSpPr>
          <p:cNvPr id="6" name="Estrela de 6 Pontas 5"/>
          <p:cNvSpPr/>
          <p:nvPr/>
        </p:nvSpPr>
        <p:spPr>
          <a:xfrm>
            <a:off x="7643834" y="2428868"/>
            <a:ext cx="914400" cy="914400"/>
          </a:xfrm>
          <a:prstGeom prst="star6">
            <a:avLst>
              <a:gd name="adj" fmla="val 14352"/>
              <a:gd name="hf" fmla="val 11547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85721" y="1142984"/>
          <a:ext cx="6000792" cy="2241756"/>
        </p:xfrm>
        <a:graphic>
          <a:graphicData uri="http://schemas.openxmlformats.org/presentationml/2006/ole">
            <p:oleObj spid="_x0000_s22530" name="Equação" r:id="rId5" imgW="3098520" imgH="11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0.5349 -0.2451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335846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4. Uma </a:t>
            </a:r>
            <a:r>
              <a:rPr lang="pt-BR" dirty="0" smtClean="0"/>
              <a:t>partícula </a:t>
            </a:r>
            <a:r>
              <a:rPr lang="pt-BR" dirty="0"/>
              <a:t>de massa de repouso m</a:t>
            </a:r>
            <a:r>
              <a:rPr lang="pt-BR" baseline="-25000" dirty="0"/>
              <a:t>0</a:t>
            </a:r>
            <a:r>
              <a:rPr lang="pt-BR" dirty="0"/>
              <a:t> = 1 GeV/c2 e velocidade v </a:t>
            </a:r>
            <a:r>
              <a:rPr lang="pt-BR" dirty="0" smtClean="0"/>
              <a:t>=</a:t>
            </a:r>
            <a:r>
              <a:rPr lang="pt-BR" dirty="0" smtClean="0">
                <a:latin typeface="Arial"/>
                <a:cs typeface="Arial"/>
              </a:rPr>
              <a:t>√</a:t>
            </a:r>
            <a:r>
              <a:rPr lang="pt-BR" dirty="0" smtClean="0"/>
              <a:t>3/2c </a:t>
            </a:r>
            <a:r>
              <a:rPr lang="pt-BR" dirty="0"/>
              <a:t>colide </a:t>
            </a:r>
            <a:r>
              <a:rPr lang="pt-BR" dirty="0" smtClean="0"/>
              <a:t>com outra partícula idêntica</a:t>
            </a:r>
            <a:r>
              <a:rPr lang="pt-BR" dirty="0"/>
              <a:t>, mas que </a:t>
            </a:r>
            <a:r>
              <a:rPr lang="pt-BR" dirty="0" smtClean="0"/>
              <a:t>está </a:t>
            </a:r>
            <a:r>
              <a:rPr lang="pt-BR" dirty="0"/>
              <a:t>em repouso. </a:t>
            </a:r>
            <a:r>
              <a:rPr lang="pt-BR" dirty="0" smtClean="0"/>
              <a:t>Após </a:t>
            </a:r>
            <a:r>
              <a:rPr lang="pt-BR" dirty="0"/>
              <a:t>a </a:t>
            </a:r>
            <a:r>
              <a:rPr lang="pt-BR" dirty="0" smtClean="0"/>
              <a:t>colisão</a:t>
            </a:r>
            <a:r>
              <a:rPr lang="pt-BR" dirty="0"/>
              <a:t>, as duas </a:t>
            </a:r>
            <a:r>
              <a:rPr lang="pt-BR" dirty="0" smtClean="0"/>
              <a:t>partículas</a:t>
            </a:r>
            <a:r>
              <a:rPr lang="pt-BR" dirty="0"/>
              <a:t> </a:t>
            </a:r>
            <a:r>
              <a:rPr lang="pt-BR" dirty="0" smtClean="0"/>
              <a:t>caminham </a:t>
            </a:r>
            <a:r>
              <a:rPr lang="pt-BR" dirty="0"/>
              <a:t>juntas, formando uma </a:t>
            </a:r>
            <a:r>
              <a:rPr lang="pt-BR" dirty="0" smtClean="0"/>
              <a:t>partícula </a:t>
            </a:r>
            <a:r>
              <a:rPr lang="pt-BR" dirty="0"/>
              <a:t>composta, com massa de repouso M</a:t>
            </a:r>
            <a:r>
              <a:rPr lang="pt-BR" baseline="-25000" dirty="0"/>
              <a:t>0</a:t>
            </a:r>
            <a:r>
              <a:rPr lang="pt-BR" dirty="0"/>
              <a:t> </a:t>
            </a:r>
            <a:r>
              <a:rPr lang="pt-BR" dirty="0" smtClean="0"/>
              <a:t>e velocidade </a:t>
            </a:r>
            <a:r>
              <a:rPr lang="pt-BR" dirty="0"/>
              <a:t>V </a:t>
            </a:r>
            <a:r>
              <a:rPr lang="pt-BR" dirty="0" smtClean="0"/>
              <a:t>após </a:t>
            </a:r>
            <a:r>
              <a:rPr lang="pt-BR" dirty="0"/>
              <a:t>a </a:t>
            </a:r>
            <a:r>
              <a:rPr lang="pt-BR" dirty="0" smtClean="0"/>
              <a:t>colisão</a:t>
            </a:r>
            <a:r>
              <a:rPr lang="pt-BR" dirty="0"/>
              <a:t>. Calcule, para essa </a:t>
            </a:r>
            <a:r>
              <a:rPr lang="pt-BR" dirty="0" smtClean="0"/>
              <a:t>partícula </a:t>
            </a:r>
            <a:r>
              <a:rPr lang="pt-BR" dirty="0"/>
              <a:t>composta</a:t>
            </a:r>
            <a:r>
              <a:rPr lang="pt-BR" dirty="0" smtClean="0"/>
              <a:t>:</a:t>
            </a:r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85720" y="1714488"/>
            <a:ext cx="3476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a)  Sua velocidade V após a colisão.</a:t>
            </a:r>
            <a:endParaRPr lang="pt-BR" dirty="0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571472" y="2214554"/>
          <a:ext cx="4681738" cy="4143404"/>
        </p:xfrm>
        <a:graphic>
          <a:graphicData uri="http://schemas.openxmlformats.org/presentationml/2006/ole">
            <p:oleObj spid="_x0000_s23554" name="Equação" r:id="rId3" imgW="1739880" imgH="1536480" progId="Equation.3">
              <p:embed/>
            </p:oleObj>
          </a:graphicData>
        </a:graphic>
      </p:graphicFrame>
      <p:sp>
        <p:nvSpPr>
          <p:cNvPr id="5" name="Elipse 4"/>
          <p:cNvSpPr/>
          <p:nvPr/>
        </p:nvSpPr>
        <p:spPr>
          <a:xfrm>
            <a:off x="6072198" y="2000240"/>
            <a:ext cx="214314" cy="28575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7215206" y="3786190"/>
            <a:ext cx="428628" cy="428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11111E-6 L 0.13924 0.272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22222E-6 L 0.11823 0.2407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(b)  Sua massa de repouso M</a:t>
            </a:r>
            <a:r>
              <a:rPr lang="pt-BR" baseline="-25000" dirty="0" smtClean="0"/>
              <a:t>0</a:t>
            </a:r>
            <a:r>
              <a:rPr lang="pt-BR" dirty="0" smtClean="0"/>
              <a:t>.</a:t>
            </a:r>
          </a:p>
        </p:txBody>
      </p:sp>
      <p:sp>
        <p:nvSpPr>
          <p:cNvPr id="3" name="Retângulo 2"/>
          <p:cNvSpPr/>
          <p:nvPr/>
        </p:nvSpPr>
        <p:spPr>
          <a:xfrm>
            <a:off x="0" y="321468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c)  Sabendo que essa partícula decai depois de </a:t>
            </a:r>
            <a:r>
              <a:rPr lang="pt-BR" dirty="0" err="1" smtClean="0"/>
              <a:t>t´</a:t>
            </a:r>
            <a:r>
              <a:rPr lang="pt-BR" baseline="-25000" dirty="0" smtClean="0"/>
              <a:t>d</a:t>
            </a:r>
            <a:r>
              <a:rPr lang="pt-BR" dirty="0" smtClean="0"/>
              <a:t> = </a:t>
            </a:r>
            <a:r>
              <a:rPr lang="pt-BR" dirty="0" smtClean="0">
                <a:latin typeface="Arial"/>
                <a:cs typeface="Arial"/>
              </a:rPr>
              <a:t>√</a:t>
            </a:r>
            <a:r>
              <a:rPr lang="pt-BR" dirty="0" smtClean="0"/>
              <a:t>2×10</a:t>
            </a:r>
            <a:r>
              <a:rPr lang="pt-BR" baseline="30000" dirty="0" smtClean="0"/>
              <a:t>−8</a:t>
            </a:r>
            <a:r>
              <a:rPr lang="pt-BR" dirty="0" smtClean="0"/>
              <a:t> s (tempo medido do referencial da partícula), calcule qual a distância total percorrida pela partícula desde o choque até a sua desintegração no referencial do laboratório. Qual é a velocidade escalar de uma partícula da corda na posição x = 1, 5 cm quando t = 9/8 s?</a:t>
            </a:r>
            <a:endParaRPr lang="pt-BR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571736" y="357166"/>
          <a:ext cx="4500594" cy="2717937"/>
        </p:xfrm>
        <a:graphic>
          <a:graphicData uri="http://schemas.openxmlformats.org/presentationml/2006/ole">
            <p:oleObj spid="_x0000_s24578" name="Equação" r:id="rId3" imgW="1562040" imgH="95220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857356" y="4500570"/>
          <a:ext cx="5357850" cy="1927863"/>
        </p:xfrm>
        <a:graphic>
          <a:graphicData uri="http://schemas.openxmlformats.org/presentationml/2006/ole">
            <p:oleObj spid="_x0000_s24579" name="Equação" r:id="rId4" imgW="2717640" imgH="977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742</Words>
  <Application>Microsoft Office PowerPoint</Application>
  <PresentationFormat>Apresentação na tela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Tema do Office</vt:lpstr>
      <vt:lpstr>Equação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USP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Helio Dias</dc:creator>
  <cp:lastModifiedBy>Helio Dias</cp:lastModifiedBy>
  <cp:revision>48</cp:revision>
  <dcterms:created xsi:type="dcterms:W3CDTF">2009-12-01T13:56:45Z</dcterms:created>
  <dcterms:modified xsi:type="dcterms:W3CDTF">2009-12-08T17:42:29Z</dcterms:modified>
</cp:coreProperties>
</file>